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exend Light"/>
      <p:regular r:id="rId40"/>
      <p:bold r:id="rId41"/>
    </p:embeddedFon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Light-regular.fntdata"/><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font" Target="fonts/LexendLight-bold.fntdata"/><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95d4a62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95d4a62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d87be68d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d87be68d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aab698e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aab698e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aeca578d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aeca578d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2744de2f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2744de2f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training of the generator, the discriminator is frozen. Hence only one input is possible to the discriminator, which is the fake input. This nullifies the first term in the discriminator loss equation to 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f86ed09d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f86ed09d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f86ed09d9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f86ed09d9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f86ed09d9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f86ed09d9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3e892b5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3e892b5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3c0c104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3c0c104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 till now you may have understood how promising and powerful these GANs are, but we don’t forget that: With Great Technology, There Comes….. Great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 collapse: The generator over-optimizes for a specific discriminator with each iteration, and the discriminator never learns how to get out of the trap.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3c0c104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3c0c104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aeca578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aeca57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3c0c104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3c0c104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e41b864a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e41b864a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e41b864a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e41b864a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3c0c104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3c0c104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d87be68d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d87be68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d87be68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d87be68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e41b864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e41b864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aeca578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aeca578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2744de2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2744de2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aab698e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aab698e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b120c56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b120c56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8a6f9eb3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8a6f9eb3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Don’t go into the details of these too much</a:t>
            </a:r>
            <a:endParaRPr/>
          </a:p>
          <a:p>
            <a:pPr indent="-298450" lvl="0" marL="457200" rtl="0" algn="l">
              <a:spcBef>
                <a:spcPts val="0"/>
              </a:spcBef>
              <a:spcAft>
                <a:spcPts val="0"/>
              </a:spcAft>
              <a:buSzPts val="1100"/>
              <a:buChar char="●"/>
            </a:pPr>
            <a:r>
              <a:rPr lang="en"/>
              <a:t>You are welcome to brief a little about [5]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3e892b56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3e892b56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Don’t go into the details of these too much</a:t>
            </a:r>
            <a:endParaRPr/>
          </a:p>
          <a:p>
            <a:pPr indent="-298450" lvl="0" marL="457200" rtl="0" algn="l">
              <a:spcBef>
                <a:spcPts val="0"/>
              </a:spcBef>
              <a:spcAft>
                <a:spcPts val="0"/>
              </a:spcAft>
              <a:buSzPts val="1100"/>
              <a:buChar char="●"/>
            </a:pPr>
            <a:r>
              <a:rPr lang="en"/>
              <a:t>You are welcome to brief a little about [5]</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3c0c1047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3c0c1047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Frame questions that can be expected and put them on another slide, to prepare us to face any type of queries.</a:t>
            </a:r>
            <a:endParaRPr/>
          </a:p>
          <a:p>
            <a:pPr indent="-298450" lvl="0" marL="457200" rtl="0" algn="l">
              <a:spcBef>
                <a:spcPts val="0"/>
              </a:spcBef>
              <a:spcAft>
                <a:spcPts val="0"/>
              </a:spcAft>
              <a:buSzPts val="1100"/>
              <a:buChar char="●"/>
            </a:pPr>
            <a:r>
              <a:rPr lang="en"/>
              <a:t>Don’t stutter or remain silent, make sure to continue the flow.</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92304634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192304634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0965e13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60965e13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3c0c104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3c0c104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9c0439a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9c0439a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Clr>
                <a:schemeClr val="dk1"/>
              </a:buClr>
              <a:buSzPts val="605"/>
              <a:buFont typeface="Arial"/>
              <a:buNone/>
            </a:pPr>
            <a:r>
              <a:rPr lang="en" sz="1300">
                <a:solidFill>
                  <a:schemeClr val="dk1"/>
                </a:solidFill>
              </a:rPr>
              <a:t>Game Theory - Zero Sum Game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7781913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7781913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vector or set of values that is fed as input to the GAN's generator network</a:t>
            </a:r>
            <a:endParaRPr/>
          </a:p>
          <a:p>
            <a:pPr indent="0" lvl="0" marL="0" rtl="0" algn="l">
              <a:spcBef>
                <a:spcPts val="0"/>
              </a:spcBef>
              <a:spcAft>
                <a:spcPts val="0"/>
              </a:spcAft>
              <a:buNone/>
            </a:pPr>
            <a:r>
              <a:rPr lang="en"/>
              <a:t>For creating a realistic image using GAN the noise will be some random numbers which represents a characteristic of the generated image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ed09fe6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ed09fe6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d87be68d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d87be68d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f86ed09d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f86ed09d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hyperlink" Target="https://medium.com/analytics-vidhya/learning-generative-adversarial-networks-gans-6036a612a37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s.google.com/machine-learning/gan/generator"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evelopers.google.com/machine-learning/gan/discriminator"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hyperlink" Target="https://neptune.ai/blog/gan-failure-modes" TargetMode="External"/><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hindupuravinash/the-gan-zoo"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aperswithcode.com/method/gan"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31.xm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hyperlink" Target="https://arxiv.org/abs/1711.10098" TargetMode="External"/><Relationship Id="rId8" Type="http://schemas.openxmlformats.org/officeDocument/2006/relationships/hyperlink" Target="https://github.com/rui1996/DeRaindro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rxiv.org/abs/1701.00160" TargetMode="External"/><Relationship Id="rId4" Type="http://schemas.openxmlformats.org/officeDocument/2006/relationships/hyperlink" Target="https://arxiv.org/abs/1406.2661" TargetMode="External"/><Relationship Id="rId5" Type="http://schemas.openxmlformats.org/officeDocument/2006/relationships/hyperlink" Target="https://ieeexplore.ieee.org/document/8667290" TargetMode="External"/><Relationship Id="rId6" Type="http://schemas.openxmlformats.org/officeDocument/2006/relationships/hyperlink" Target="https://www.semanticscholar.org/paper/Unsupervised-Representation-Learning-with-Deep-Radford-Metz/8388f1be26329fa45e5807e968a641ce170ea078" TargetMode="External"/><Relationship Id="rId7" Type="http://schemas.openxmlformats.org/officeDocument/2006/relationships/hyperlink" Target="https://proceedings.mlr.press/v97/zhang19d.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en.wikipedia.org/wiki/ArXiv_(identifier)" TargetMode="External"/><Relationship Id="rId4" Type="http://schemas.openxmlformats.org/officeDocument/2006/relationships/hyperlink" Target="https://arxiv.org/abs/1512.09300" TargetMode="External"/><Relationship Id="rId10" Type="http://schemas.openxmlformats.org/officeDocument/2006/relationships/hyperlink" Target="https://machinelearningmastery.com/resources-for-getting-started-with-generative-adversarial-networks/" TargetMode="External"/><Relationship Id="rId9" Type="http://schemas.openxmlformats.org/officeDocument/2006/relationships/hyperlink" Target="https://arxiv.org/abs/1411.1784" TargetMode="External"/><Relationship Id="rId5" Type="http://schemas.openxmlformats.org/officeDocument/2006/relationships/hyperlink" Target="https://en.wikipedia.org/wiki/ArXiv_(identifier)" TargetMode="External"/><Relationship Id="rId6" Type="http://schemas.openxmlformats.org/officeDocument/2006/relationships/hyperlink" Target="https://arxiv.org/abs/2102.07074" TargetMode="External"/><Relationship Id="rId7" Type="http://schemas.openxmlformats.org/officeDocument/2006/relationships/hyperlink" Target="https://arxiv.org/abs/1905.08233v1" TargetMode="External"/><Relationship Id="rId8" Type="http://schemas.openxmlformats.org/officeDocument/2006/relationships/hyperlink" Target="https://ieeexplore.ieee.org/document/1001573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1406.2661" TargetMode="Externa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ensorflow.org/tutorials/generative/dcgan" TargetMode="Externa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iq.opengenus.org/downsampling-and-upsampling-in-cnn/" TargetMode="External"/><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97099"/>
            <a:ext cx="8520600" cy="12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solidFill>
                  <a:srgbClr val="4A86E8"/>
                </a:solidFill>
                <a:latin typeface="Lexend Light"/>
                <a:ea typeface="Lexend Light"/>
                <a:cs typeface="Lexend Light"/>
                <a:sym typeface="Lexend Light"/>
              </a:rPr>
              <a:t>Generative Adversarial Networks</a:t>
            </a:r>
            <a:endParaRPr sz="3800">
              <a:solidFill>
                <a:srgbClr val="4A86E8"/>
              </a:solidFill>
              <a:latin typeface="Lexend Light"/>
              <a:ea typeface="Lexend Light"/>
              <a:cs typeface="Lexend Light"/>
              <a:sym typeface="Lexend Light"/>
            </a:endParaRPr>
          </a:p>
          <a:p>
            <a:pPr indent="0" lvl="0" marL="0" rtl="0" algn="ctr">
              <a:spcBef>
                <a:spcPts val="0"/>
              </a:spcBef>
              <a:spcAft>
                <a:spcPts val="0"/>
              </a:spcAft>
              <a:buNone/>
            </a:pPr>
            <a:r>
              <a:rPr lang="en" sz="3800">
                <a:solidFill>
                  <a:srgbClr val="4A86E8"/>
                </a:solidFill>
                <a:latin typeface="Lexend Light"/>
                <a:ea typeface="Lexend Light"/>
                <a:cs typeface="Lexend Light"/>
                <a:sym typeface="Lexend Light"/>
              </a:rPr>
              <a:t>(GANs)</a:t>
            </a:r>
            <a:endParaRPr sz="3800">
              <a:solidFill>
                <a:srgbClr val="191919"/>
              </a:solidFill>
              <a:latin typeface="Lexend Light"/>
              <a:ea typeface="Lexend Light"/>
              <a:cs typeface="Lexend Light"/>
              <a:sym typeface="Lexend Light"/>
            </a:endParaRPr>
          </a:p>
        </p:txBody>
      </p:sp>
      <p:sp>
        <p:nvSpPr>
          <p:cNvPr id="55" name="Google Shape;55;p13"/>
          <p:cNvSpPr txBox="1"/>
          <p:nvPr>
            <p:ph idx="1" type="subTitle"/>
          </p:nvPr>
        </p:nvSpPr>
        <p:spPr>
          <a:xfrm>
            <a:off x="311700" y="1643700"/>
            <a:ext cx="8520600" cy="268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35"/>
              <a:buNone/>
            </a:pPr>
            <a:r>
              <a:rPr lang="en" sz="1800">
                <a:solidFill>
                  <a:schemeClr val="dk1"/>
                </a:solidFill>
              </a:rPr>
              <a:t>Seminar</a:t>
            </a:r>
            <a:r>
              <a:rPr lang="en" sz="1800">
                <a:solidFill>
                  <a:schemeClr val="dk1"/>
                </a:solidFill>
              </a:rPr>
              <a:t> Presentation</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rPr lang="en" sz="1500">
                <a:solidFill>
                  <a:schemeClr val="dk1"/>
                </a:solidFill>
              </a:rPr>
              <a:t>Guided by:</a:t>
            </a:r>
            <a:endParaRPr sz="1500">
              <a:solidFill>
                <a:schemeClr val="dk1"/>
              </a:solidFill>
            </a:endParaRPr>
          </a:p>
          <a:p>
            <a:pPr indent="0" lvl="0" marL="0" rtl="0" algn="ctr">
              <a:lnSpc>
                <a:spcPct val="115000"/>
              </a:lnSpc>
              <a:spcBef>
                <a:spcPts val="0"/>
              </a:spcBef>
              <a:spcAft>
                <a:spcPts val="0"/>
              </a:spcAft>
              <a:buSzPts val="935"/>
              <a:buNone/>
            </a:pPr>
            <a:r>
              <a:rPr lang="en" sz="1800">
                <a:solidFill>
                  <a:schemeClr val="dk1"/>
                </a:solidFill>
              </a:rPr>
              <a:t>Dr. Deepa V.</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rPr lang="en" sz="1500">
                <a:solidFill>
                  <a:schemeClr val="dk1"/>
                </a:solidFill>
              </a:rPr>
              <a:t>Presented by:</a:t>
            </a:r>
            <a:endParaRPr sz="1500">
              <a:solidFill>
                <a:schemeClr val="dk1"/>
              </a:solidFill>
            </a:endParaRPr>
          </a:p>
          <a:p>
            <a:pPr indent="0" lvl="0" marL="0" rtl="0" algn="ctr">
              <a:lnSpc>
                <a:spcPct val="115000"/>
              </a:lnSpc>
              <a:spcBef>
                <a:spcPts val="0"/>
              </a:spcBef>
              <a:spcAft>
                <a:spcPts val="0"/>
              </a:spcAft>
              <a:buClr>
                <a:schemeClr val="dk1"/>
              </a:buClr>
              <a:buSzPts val="935"/>
              <a:buFont typeface="Arial"/>
              <a:buNone/>
            </a:pPr>
            <a:r>
              <a:rPr lang="en" sz="1800">
                <a:solidFill>
                  <a:schemeClr val="dk1"/>
                </a:solidFill>
              </a:rPr>
              <a:t>Ajay T Shaju (</a:t>
            </a:r>
            <a:r>
              <a:rPr lang="en" sz="1500">
                <a:solidFill>
                  <a:schemeClr val="dk1"/>
                </a:solidFill>
              </a:rPr>
              <a:t>SJC20AD004)</a:t>
            </a:r>
            <a:endParaRPr sz="1500">
              <a:solidFill>
                <a:schemeClr val="dk1"/>
              </a:solidFill>
            </a:endParaRPr>
          </a:p>
        </p:txBody>
      </p:sp>
      <p:sp>
        <p:nvSpPr>
          <p:cNvPr id="56" name="Google Shape;56;p1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1/33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738463" y="810325"/>
            <a:ext cx="7667067" cy="3343675"/>
          </a:xfrm>
          <a:prstGeom prst="rect">
            <a:avLst/>
          </a:prstGeom>
          <a:noFill/>
          <a:ln>
            <a:noFill/>
          </a:ln>
        </p:spPr>
      </p:pic>
      <p:sp>
        <p:nvSpPr>
          <p:cNvPr id="154" name="Google Shape;154;p2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55" name="Google Shape;155;p22"/>
          <p:cNvSpPr txBox="1"/>
          <p:nvPr/>
        </p:nvSpPr>
        <p:spPr>
          <a:xfrm>
            <a:off x="0" y="43064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Architecture of GAN (Image source: </a:t>
            </a:r>
            <a:r>
              <a:rPr lang="en" sz="1600" u="sng">
                <a:solidFill>
                  <a:schemeClr val="hlink"/>
                </a:solidFill>
                <a:hlinkClick r:id="rId4"/>
              </a:rPr>
              <a:t>Medium: Analytics Vidhya</a:t>
            </a:r>
            <a:r>
              <a:rPr lang="en" sz="1600"/>
              <a:t>)</a:t>
            </a:r>
            <a:endParaRPr sz="1600"/>
          </a:p>
        </p:txBody>
      </p:sp>
      <p:sp>
        <p:nvSpPr>
          <p:cNvPr id="156" name="Google Shape;156;p22"/>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sp>
        <p:nvSpPr>
          <p:cNvPr id="157" name="Google Shape;157;p22"/>
          <p:cNvSpPr/>
          <p:nvPr/>
        </p:nvSpPr>
        <p:spPr>
          <a:xfrm>
            <a:off x="7854541" y="2055200"/>
            <a:ext cx="1063800" cy="98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 name="Google Shape;158;p22"/>
          <p:cNvSpPr txBox="1"/>
          <p:nvPr/>
        </p:nvSpPr>
        <p:spPr>
          <a:xfrm>
            <a:off x="7767346" y="2615450"/>
            <a:ext cx="115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rPr>
              <a:t>Fake </a:t>
            </a:r>
            <a:r>
              <a:rPr lang="en" sz="2000">
                <a:solidFill>
                  <a:schemeClr val="dk1"/>
                </a:solidFill>
              </a:rPr>
              <a:t>(0)</a:t>
            </a:r>
            <a:endParaRPr sz="2000">
              <a:solidFill>
                <a:schemeClr val="dk1"/>
              </a:solidFill>
            </a:endParaRPr>
          </a:p>
        </p:txBody>
      </p:sp>
      <p:sp>
        <p:nvSpPr>
          <p:cNvPr id="159" name="Google Shape;159;p22"/>
          <p:cNvSpPr txBox="1"/>
          <p:nvPr/>
        </p:nvSpPr>
        <p:spPr>
          <a:xfrm>
            <a:off x="7778300" y="2158250"/>
            <a:ext cx="122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7DB2D"/>
                </a:solidFill>
              </a:rPr>
              <a:t>Real </a:t>
            </a:r>
            <a:r>
              <a:rPr lang="en" sz="2000">
                <a:solidFill>
                  <a:schemeClr val="dk1"/>
                </a:solidFill>
              </a:rPr>
              <a:t>(1)</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a:t>
            </a:r>
            <a:r>
              <a:rPr lang="en" sz="1200">
                <a:solidFill>
                  <a:schemeClr val="dk1"/>
                </a:solidFill>
              </a:rPr>
              <a:t>11/33</a:t>
            </a:r>
            <a:endParaRPr sz="1200"/>
          </a:p>
        </p:txBody>
      </p:sp>
      <p:sp>
        <p:nvSpPr>
          <p:cNvPr id="165" name="Google Shape;165;p23"/>
          <p:cNvSpPr txBox="1"/>
          <p:nvPr/>
        </p:nvSpPr>
        <p:spPr>
          <a:xfrm>
            <a:off x="232200" y="700788"/>
            <a:ext cx="8679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The </a:t>
            </a:r>
            <a:r>
              <a:rPr b="1" lang="en" sz="1500"/>
              <a:t>Standard GAN Loss Function</a:t>
            </a:r>
            <a:r>
              <a:rPr lang="en" sz="1500"/>
              <a:t>, also known as the </a:t>
            </a:r>
            <a:r>
              <a:rPr b="1" lang="en" sz="1500"/>
              <a:t>Min-Max Loss</a:t>
            </a:r>
            <a:r>
              <a:rPr lang="en" sz="1500"/>
              <a:t>[1].</a:t>
            </a:r>
            <a:endParaRPr b="1" sz="1500"/>
          </a:p>
          <a:p>
            <a:pPr indent="-323850" lvl="0" marL="457200" rtl="0" algn="l">
              <a:spcBef>
                <a:spcPts val="0"/>
              </a:spcBef>
              <a:spcAft>
                <a:spcPts val="0"/>
              </a:spcAft>
              <a:buSzPts val="1500"/>
              <a:buChar char="●"/>
            </a:pPr>
            <a:r>
              <a:rPr lang="en" sz="1500"/>
              <a:t>The Standard GAN loss function is divided into:</a:t>
            </a:r>
            <a:r>
              <a:rPr b="1" lang="en" sz="1500"/>
              <a:t> Discriminator loss and Generator loss.</a:t>
            </a:r>
            <a:endParaRPr b="1" sz="1500"/>
          </a:p>
        </p:txBody>
      </p:sp>
      <p:sp>
        <p:nvSpPr>
          <p:cNvPr id="166" name="Google Shape;166;p23"/>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GANs LOSS FUNCTION</a:t>
            </a:r>
            <a:endParaRPr b="1" sz="1800"/>
          </a:p>
        </p:txBody>
      </p:sp>
      <p:sp>
        <p:nvSpPr>
          <p:cNvPr id="167" name="Google Shape;167;p23"/>
          <p:cNvSpPr txBox="1"/>
          <p:nvPr/>
        </p:nvSpPr>
        <p:spPr>
          <a:xfrm>
            <a:off x="1838550" y="1948470"/>
            <a:ext cx="5466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rPr>
              <a:t>Min-Max Loss Function</a:t>
            </a:r>
            <a:endParaRPr/>
          </a:p>
        </p:txBody>
      </p:sp>
      <p:sp>
        <p:nvSpPr>
          <p:cNvPr id="168" name="Google Shape;168;p23"/>
          <p:cNvSpPr txBox="1"/>
          <p:nvPr/>
        </p:nvSpPr>
        <p:spPr>
          <a:xfrm>
            <a:off x="233220" y="2461525"/>
            <a:ext cx="8793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E</a:t>
            </a:r>
            <a:r>
              <a:rPr lang="en"/>
              <a:t> represents the expected value or the average.</a:t>
            </a:r>
            <a:endParaRPr/>
          </a:p>
          <a:p>
            <a:pPr indent="-317500" lvl="0" marL="457200" rtl="0" algn="l">
              <a:spcBef>
                <a:spcPts val="0"/>
              </a:spcBef>
              <a:spcAft>
                <a:spcPts val="0"/>
              </a:spcAft>
              <a:buSzPts val="1400"/>
              <a:buChar char="●"/>
            </a:pPr>
            <a:r>
              <a:rPr b="1" lang="en"/>
              <a:t>x</a:t>
            </a:r>
            <a:r>
              <a:rPr lang="en"/>
              <a:t> represents real data samples drawn from the real data distribution </a:t>
            </a:r>
            <a:endParaRPr/>
          </a:p>
          <a:p>
            <a:pPr indent="-317500" lvl="0" marL="457200" rtl="0" algn="l">
              <a:spcBef>
                <a:spcPts val="0"/>
              </a:spcBef>
              <a:spcAft>
                <a:spcPts val="0"/>
              </a:spcAft>
              <a:buSzPts val="1400"/>
              <a:buChar char="●"/>
            </a:pPr>
            <a:r>
              <a:rPr b="1" lang="en"/>
              <a:t>D(x)</a:t>
            </a:r>
            <a:r>
              <a:rPr lang="en"/>
              <a:t> is the output of the Discriminator when it tries to distinguish real data from fake data.</a:t>
            </a:r>
            <a:endParaRPr/>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z</a:t>
            </a:r>
            <a:r>
              <a:rPr lang="en"/>
              <a:t> represents random noise.</a:t>
            </a:r>
            <a:endParaRPr/>
          </a:p>
          <a:p>
            <a:pPr indent="-317500" lvl="0" marL="457200" rtl="0" algn="l">
              <a:spcBef>
                <a:spcPts val="0"/>
              </a:spcBef>
              <a:spcAft>
                <a:spcPts val="0"/>
              </a:spcAft>
              <a:buSzPts val="1400"/>
              <a:buChar char="●"/>
            </a:pPr>
            <a:r>
              <a:rPr b="1" lang="en"/>
              <a:t>G(z)</a:t>
            </a:r>
            <a:r>
              <a:rPr lang="en"/>
              <a:t> is the output of the Generator when given random noise as input.</a:t>
            </a:r>
            <a:endParaRPr/>
          </a:p>
          <a:p>
            <a:pPr indent="-317500" lvl="0" marL="457200" rtl="0" algn="l">
              <a:spcBef>
                <a:spcPts val="0"/>
              </a:spcBef>
              <a:spcAft>
                <a:spcPts val="0"/>
              </a:spcAft>
              <a:buSzPts val="1400"/>
              <a:buChar char="●"/>
            </a:pPr>
            <a:r>
              <a:rPr b="1" lang="en"/>
              <a:t>1−D(G(z))</a:t>
            </a:r>
            <a:r>
              <a:rPr lang="en"/>
              <a:t> represents the probability that the Discriminator assigns to the generated data being fake</a:t>
            </a:r>
            <a:endParaRPr/>
          </a:p>
          <a:p>
            <a:pPr indent="0" lvl="0" marL="457200" rtl="0" algn="l">
              <a:spcBef>
                <a:spcPts val="0"/>
              </a:spcBef>
              <a:spcAft>
                <a:spcPts val="0"/>
              </a:spcAft>
              <a:buNone/>
            </a:pPr>
            <a:r>
              <a:rPr lang="en"/>
              <a:t>(1 minus the probability it assigns to it being real).</a:t>
            </a:r>
            <a:endParaRPr/>
          </a:p>
        </p:txBody>
      </p:sp>
      <p:pic>
        <p:nvPicPr>
          <p:cNvPr descr="{&quot;font&quot;:{&quot;family&quot;:&quot;Arial&quot;,&quot;color&quot;:&quot;#000000&quot;,&quot;size&quot;:18},&quot;aid&quot;:null,&quot;type&quot;:&quot;$&quot;,&quot;code&quot;:&quot;${\\dmathop{min}_{G}^{}}{\\dmathop{max}_{D}^{}}{\\dmathop{\\,V\\,\\left(D,G\\right)}_{}^{}}\\,=\\,E_{x\\sim Pdata\\left(x\\right)}\\left[\\log_{}D\\left(x\\right)\\right]\\,+\\,E_{z\\sim Pz\\left(z\\right)}\\left[\\log_{}\\left(1-D\\left(G\\left(z\\right)\\right)\\right)\\right]$&quot;,&quot;backgroundColor&quot;:&quot;#FFFFFF&quot;,&quot;id&quot;:&quot;4&quot;,&quot;backgroundColorModified&quot;:false,&quot;ts&quot;:1696095242568,&quot;cs&quot;:&quot;MsW5TB1AY5rZdFR2DGM3UQ==&quot;,&quot;size&quot;:{&quot;width&quot;:937.8598629921261,&quot;height&quot;:43.6220435695538}}" id="169" name="Google Shape;169;p23"/>
          <p:cNvPicPr preferRelativeResize="0"/>
          <p:nvPr/>
        </p:nvPicPr>
        <p:blipFill>
          <a:blip r:embed="rId3">
            <a:alphaModFix/>
          </a:blip>
          <a:stretch>
            <a:fillRect/>
          </a:stretch>
        </p:blipFill>
        <p:spPr>
          <a:xfrm>
            <a:off x="105447" y="1619970"/>
            <a:ext cx="8933115" cy="41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12/33</a:t>
            </a:r>
            <a:endParaRPr sz="1200"/>
          </a:p>
        </p:txBody>
      </p:sp>
      <p:sp>
        <p:nvSpPr>
          <p:cNvPr id="175" name="Google Shape;175;p24"/>
          <p:cNvSpPr txBox="1"/>
          <p:nvPr/>
        </p:nvSpPr>
        <p:spPr>
          <a:xfrm>
            <a:off x="1498650" y="650700"/>
            <a:ext cx="61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are familiar with the equation of Binary Cross-Entropy:</a:t>
            </a:r>
            <a:endParaRPr/>
          </a:p>
        </p:txBody>
      </p:sp>
      <p:pic>
        <p:nvPicPr>
          <p:cNvPr descr="{&quot;font&quot;:{&quot;family&quot;:&quot;Arial&quot;,&quot;color&quot;:&quot;#000000&quot;,&quot;size&quot;:24.5},&quot;backgroundColor&quot;:&quot;#FFFFFF&quot;,&quot;backgroundColorModified&quot;:false,&quot;code&quot;:&quot;$$L\\left(y,\\,\\hat{y}\\right)\\,=\\,-\\left(y\\cdot \\log_{}\\hat{y}\\,+\\,\\left(1-y\\right)\\cdot \\log_{}\\left(1-\\hat{y}\\right)\\right)$$&quot;,&quot;aid&quot;:null,&quot;type&quot;:&quot;$$&quot;,&quot;id&quot;:&quot;5&quot;,&quot;ts&quot;:1696095442640,&quot;cs&quot;:&quot;nyIpzb3V0rJVXi9idWgeDg==&quot;,&quot;size&quot;:{&quot;width&quot;:761.9217989501312,&quot;height&quot;:38.77165669291338}}" id="176" name="Google Shape;176;p24"/>
          <p:cNvPicPr preferRelativeResize="0"/>
          <p:nvPr/>
        </p:nvPicPr>
        <p:blipFill>
          <a:blip r:embed="rId3">
            <a:alphaModFix/>
          </a:blip>
          <a:stretch>
            <a:fillRect/>
          </a:stretch>
        </p:blipFill>
        <p:spPr>
          <a:xfrm>
            <a:off x="943345" y="1059925"/>
            <a:ext cx="7257305" cy="369300"/>
          </a:xfrm>
          <a:prstGeom prst="rect">
            <a:avLst/>
          </a:prstGeom>
          <a:noFill/>
          <a:ln>
            <a:noFill/>
          </a:ln>
        </p:spPr>
      </p:pic>
      <p:sp>
        <p:nvSpPr>
          <p:cNvPr id="177" name="Google Shape;177;p24"/>
          <p:cNvSpPr txBox="1"/>
          <p:nvPr/>
        </p:nvSpPr>
        <p:spPr>
          <a:xfrm>
            <a:off x="751650" y="1955600"/>
            <a:ext cx="76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substitute y = 1 for real images and y = 0 for fake images in the BCE equation, to get:</a:t>
            </a:r>
            <a:endParaRPr/>
          </a:p>
        </p:txBody>
      </p:sp>
      <p:pic>
        <p:nvPicPr>
          <p:cNvPr descr="{&quot;aid&quot;:null,&quot;id&quot;:&quot;6&quot;,&quot;type&quot;:&quot;$$&quot;,&quot;backgroundColor&quot;:&quot;#FFFFFF&quot;,&quot;code&quot;:&quot;$$L\\left(\\text{Discriminator}\\right)\\,=\\,\\min\\left[-\\left[\\log_{}\\left(D\\left(x\\right)\\right)\\,+\\,\\log_{}\\left(1-D\\left(G\\left(z\\right)\\right)\\right)\\right]\\right]$$&quot;,&quot;backgroundColorModified&quot;:false,&quot;font&quot;:{&quot;size&quot;:19.5,&quot;color&quot;:&quot;#000000&quot;,&quot;family&quot;:&quot;Arial&quot;},&quot;ts&quot;:1696346238745,&quot;cs&quot;:&quot;6fxF/SBiTHPMQZ6F4WjWlg==&quot;,&quot;size&quot;:{&quot;width&quot;:808.5,&quot;height&quot;:31}}" id="178" name="Google Shape;178;p24"/>
          <p:cNvPicPr preferRelativeResize="0"/>
          <p:nvPr/>
        </p:nvPicPr>
        <p:blipFill>
          <a:blip r:embed="rId4">
            <a:alphaModFix/>
          </a:blip>
          <a:stretch>
            <a:fillRect/>
          </a:stretch>
        </p:blipFill>
        <p:spPr>
          <a:xfrm>
            <a:off x="650913" y="2446568"/>
            <a:ext cx="7700963" cy="295275"/>
          </a:xfrm>
          <a:prstGeom prst="rect">
            <a:avLst/>
          </a:prstGeom>
          <a:noFill/>
          <a:ln>
            <a:noFill/>
          </a:ln>
        </p:spPr>
      </p:pic>
      <p:sp>
        <p:nvSpPr>
          <p:cNvPr id="179" name="Google Shape;179;p24"/>
          <p:cNvSpPr txBox="1"/>
          <p:nvPr/>
        </p:nvSpPr>
        <p:spPr>
          <a:xfrm>
            <a:off x="751650" y="3031900"/>
            <a:ext cx="76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Removing the negative sign will change min to max:</a:t>
            </a:r>
            <a:endParaRPr/>
          </a:p>
        </p:txBody>
      </p:sp>
      <p:pic>
        <p:nvPicPr>
          <p:cNvPr descr="{&quot;id&quot;:&quot;7&quot;,&quot;backgroundColor&quot;:&quot;#FFFFFF&quot;,&quot;code&quot;:&quot;$$L\\left(\\text{Discriminator}\\right)\\,=\\,max\\left[\\log_{}\\left(D\\left(x\\right)\\right)\\,+\\,\\log_{}\\left(1-D\\left(G\\left(z\\right)\\right)\\right)\\right]$$&quot;,&quot;backgroundColorModified&quot;:false,&quot;aid&quot;:null,&quot;type&quot;:&quot;$$&quot;,&quot;font&quot;:{&quot;family&quot;:&quot;Arial&quot;,&quot;size&quot;:19.5,&quot;color&quot;:&quot;#000000&quot;},&quot;ts&quot;:1696346262176,&quot;cs&quot;:&quot;4esiZzUsJhWcQ0U5okdgGA==&quot;,&quot;size&quot;:{&quot;width&quot;:772,&quot;height&quot;:31}}" id="180" name="Google Shape;180;p24"/>
          <p:cNvPicPr preferRelativeResize="0"/>
          <p:nvPr/>
        </p:nvPicPr>
        <p:blipFill>
          <a:blip r:embed="rId5">
            <a:alphaModFix/>
          </a:blip>
          <a:stretch>
            <a:fillRect/>
          </a:stretch>
        </p:blipFill>
        <p:spPr>
          <a:xfrm>
            <a:off x="959723" y="3475195"/>
            <a:ext cx="7353300" cy="295275"/>
          </a:xfrm>
          <a:prstGeom prst="rect">
            <a:avLst/>
          </a:prstGeom>
          <a:noFill/>
          <a:ln>
            <a:noFill/>
          </a:ln>
        </p:spPr>
      </p:pic>
      <p:sp>
        <p:nvSpPr>
          <p:cNvPr id="181" name="Google Shape;181;p24"/>
          <p:cNvSpPr txBox="1"/>
          <p:nvPr/>
        </p:nvSpPr>
        <p:spPr>
          <a:xfrm>
            <a:off x="232200" y="4037000"/>
            <a:ext cx="8679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t>Maximizing the loss function means to put D(x) = 1, and D(G(z))) = 0</a:t>
            </a:r>
            <a:r>
              <a:rPr lang="en" sz="1500"/>
              <a:t>	[Note: </a:t>
            </a:r>
            <a:r>
              <a:rPr b="1" lang="en" sz="1500">
                <a:solidFill>
                  <a:schemeClr val="dk1"/>
                </a:solidFill>
              </a:rPr>
              <a:t>log(1) = 0</a:t>
            </a:r>
            <a:r>
              <a:rPr lang="en" sz="1500">
                <a:solidFill>
                  <a:schemeClr val="dk1"/>
                </a:solidFill>
              </a:rPr>
              <a:t>]</a:t>
            </a:r>
            <a:endParaRPr sz="1500"/>
          </a:p>
          <a:p>
            <a:pPr indent="0" lvl="0" marL="0" rtl="0" algn="ctr">
              <a:lnSpc>
                <a:spcPct val="115000"/>
              </a:lnSpc>
              <a:spcBef>
                <a:spcPts val="0"/>
              </a:spcBef>
              <a:spcAft>
                <a:spcPts val="0"/>
              </a:spcAft>
              <a:buNone/>
            </a:pPr>
            <a:r>
              <a:rPr lang="en" sz="1500"/>
              <a:t>So, loss function will result in </a:t>
            </a:r>
            <a:r>
              <a:rPr b="1" lang="en" sz="1500"/>
              <a:t>0 (Fake image).</a:t>
            </a:r>
            <a:endParaRPr b="1" sz="1500"/>
          </a:p>
        </p:txBody>
      </p:sp>
      <p:sp>
        <p:nvSpPr>
          <p:cNvPr id="182" name="Google Shape;182;p24"/>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DISCRIMINATOR</a:t>
            </a:r>
            <a:endParaRPr b="1" sz="1800"/>
          </a:p>
        </p:txBody>
      </p:sp>
      <p:sp>
        <p:nvSpPr>
          <p:cNvPr id="183" name="Google Shape;183;p24"/>
          <p:cNvSpPr txBox="1"/>
          <p:nvPr/>
        </p:nvSpPr>
        <p:spPr>
          <a:xfrm>
            <a:off x="8240273" y="3391150"/>
            <a:ext cx="90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 (1)</a:t>
            </a:r>
            <a:endParaRPr b="1" sz="1800"/>
          </a:p>
        </p:txBody>
      </p:sp>
      <p:sp>
        <p:nvSpPr>
          <p:cNvPr id="184" name="Google Shape;184;p24"/>
          <p:cNvSpPr txBox="1"/>
          <p:nvPr/>
        </p:nvSpPr>
        <p:spPr>
          <a:xfrm>
            <a:off x="7099600" y="1492300"/>
            <a:ext cx="19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L(x, x’)</a:t>
            </a:r>
            <a:r>
              <a:rPr lang="en"/>
              <a:t> is the loss.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232200" y="2134540"/>
            <a:ext cx="8679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Minimizing the loss function means to put </a:t>
            </a:r>
            <a:r>
              <a:rPr b="1" lang="en" sz="1500"/>
              <a:t>D(G(z))) = close to 1</a:t>
            </a:r>
            <a:endParaRPr sz="1500"/>
          </a:p>
          <a:p>
            <a:pPr indent="0" lvl="0" marL="0" rtl="0" algn="ctr">
              <a:lnSpc>
                <a:spcPct val="115000"/>
              </a:lnSpc>
              <a:spcBef>
                <a:spcPts val="0"/>
              </a:spcBef>
              <a:spcAft>
                <a:spcPts val="0"/>
              </a:spcAft>
              <a:buNone/>
            </a:pPr>
            <a:r>
              <a:rPr lang="en" sz="1500"/>
              <a:t>So, loss function will result in </a:t>
            </a:r>
            <a:r>
              <a:rPr b="1" lang="en" sz="1500"/>
              <a:t>1</a:t>
            </a:r>
            <a:r>
              <a:rPr b="1" lang="en" sz="1500"/>
              <a:t> </a:t>
            </a:r>
            <a:r>
              <a:rPr lang="en" sz="1500"/>
              <a:t>(Real image).</a:t>
            </a:r>
            <a:endParaRPr sz="1500"/>
          </a:p>
        </p:txBody>
      </p:sp>
      <p:sp>
        <p:nvSpPr>
          <p:cNvPr id="190" name="Google Shape;190;p2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13/33</a:t>
            </a:r>
            <a:endParaRPr sz="1200"/>
          </a:p>
        </p:txBody>
      </p:sp>
      <p:sp>
        <p:nvSpPr>
          <p:cNvPr id="191" name="Google Shape;191;p25"/>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GENERATOR</a:t>
            </a:r>
            <a:endParaRPr b="1" sz="1800"/>
          </a:p>
        </p:txBody>
      </p:sp>
      <p:sp>
        <p:nvSpPr>
          <p:cNvPr id="192" name="Google Shape;192;p25"/>
          <p:cNvSpPr txBox="1"/>
          <p:nvPr/>
        </p:nvSpPr>
        <p:spPr>
          <a:xfrm>
            <a:off x="232200" y="684450"/>
            <a:ext cx="89013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Generator loss is calculated from the discriminator loss.</a:t>
            </a:r>
            <a:endParaRPr sz="1500"/>
          </a:p>
          <a:p>
            <a:pPr indent="-323850" lvl="0" marL="457200" rtl="0" algn="l">
              <a:lnSpc>
                <a:spcPct val="115000"/>
              </a:lnSpc>
              <a:spcBef>
                <a:spcPts val="0"/>
              </a:spcBef>
              <a:spcAft>
                <a:spcPts val="0"/>
              </a:spcAft>
              <a:buSzPts val="1500"/>
              <a:buChar char="●"/>
            </a:pPr>
            <a:r>
              <a:rPr lang="en" sz="1500"/>
              <a:t>Generator will try to fool the discriminator into classifying the fake data as real data. This implies that the </a:t>
            </a:r>
            <a:r>
              <a:rPr b="1" lang="en" sz="1500"/>
              <a:t>generator tries to minimise the second term in the discriminator loss equation</a:t>
            </a:r>
            <a:r>
              <a:rPr lang="en" sz="1500"/>
              <a:t>.</a:t>
            </a:r>
            <a:endParaRPr sz="1500"/>
          </a:p>
        </p:txBody>
      </p:sp>
      <p:pic>
        <p:nvPicPr>
          <p:cNvPr descr="{&quot;id&quot;:&quot;8&quot;,&quot;backgroundColorModified&quot;:false,&quot;font&quot;:{&quot;color&quot;:&quot;#000000&quot;,&quot;family&quot;:&quot;Arial&quot;,&quot;size&quot;:21.5},&quot;backgroundColor&quot;:&quot;#FFFFFF&quot;,&quot;type&quot;:&quot;$$&quot;,&quot;aid&quot;:null,&quot;code&quot;:&quot;$$L\\left(\\text{Generator}\\right)\\,=\\,\\min\\left[\\log_{}\\left(1-D\\left(G\\left(z\\right)\\right)\\right)\\right]$$&quot;,&quot;ts&quot;:1696097552724,&quot;cs&quot;:&quot;M2EwEH1V23vBQAVb2jG4YQ==&quot;,&quot;size&quot;:{&quot;width&quot;:585.5,&quot;height&quot;:34}}" id="193" name="Google Shape;193;p25"/>
          <p:cNvPicPr preferRelativeResize="0"/>
          <p:nvPr/>
        </p:nvPicPr>
        <p:blipFill>
          <a:blip r:embed="rId3">
            <a:alphaModFix/>
          </a:blip>
          <a:stretch>
            <a:fillRect/>
          </a:stretch>
        </p:blipFill>
        <p:spPr>
          <a:xfrm>
            <a:off x="1768274" y="1741275"/>
            <a:ext cx="5576888" cy="323850"/>
          </a:xfrm>
          <a:prstGeom prst="rect">
            <a:avLst/>
          </a:prstGeom>
          <a:noFill/>
          <a:ln>
            <a:noFill/>
          </a:ln>
        </p:spPr>
      </p:pic>
      <p:sp>
        <p:nvSpPr>
          <p:cNvPr id="194" name="Google Shape;194;p25"/>
          <p:cNvSpPr txBox="1"/>
          <p:nvPr/>
        </p:nvSpPr>
        <p:spPr>
          <a:xfrm>
            <a:off x="343050" y="3307890"/>
            <a:ext cx="867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By summ</a:t>
            </a:r>
            <a:r>
              <a:rPr lang="en" sz="1500">
                <a:solidFill>
                  <a:schemeClr val="dk1"/>
                </a:solidFill>
              </a:rPr>
              <a:t>ing</a:t>
            </a:r>
            <a:r>
              <a:rPr lang="en" sz="1500"/>
              <a:t> both the equations (1) &amp; (2), we get:</a:t>
            </a:r>
            <a:endParaRPr sz="1500"/>
          </a:p>
        </p:txBody>
      </p:sp>
      <p:sp>
        <p:nvSpPr>
          <p:cNvPr id="195" name="Google Shape;195;p25"/>
          <p:cNvSpPr txBox="1"/>
          <p:nvPr/>
        </p:nvSpPr>
        <p:spPr>
          <a:xfrm>
            <a:off x="1838538" y="4128388"/>
            <a:ext cx="5466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rPr>
              <a:t>Min-Max Loss Function</a:t>
            </a:r>
            <a:endParaRPr/>
          </a:p>
        </p:txBody>
      </p:sp>
      <p:pic>
        <p:nvPicPr>
          <p:cNvPr descr="{&quot;font&quot;:{&quot;family&quot;:&quot;Arial&quot;,&quot;color&quot;:&quot;#000000&quot;,&quot;size&quot;:18},&quot;aid&quot;:null,&quot;type&quot;:&quot;$&quot;,&quot;code&quot;:&quot;${\\dmathop{min}_{G}^{}}{\\dmathop{max}_{D}^{}}{\\dmathop{\\,V\\,\\left(D,G\\right)}_{}^{}}\\,=\\,E_{x\\sim Pdata\\left(x\\right)}\\left[\\log_{}D\\left(x\\right)\\right]\\,+\\,E_{z\\sim Pz\\left(z\\right)}\\left[\\log_{}\\left(1-D\\left(G\\left(z\\right)\\right)\\right)\\right]$&quot;,&quot;backgroundColor&quot;:&quot;#FFFFFF&quot;,&quot;id&quot;:&quot;4&quot;,&quot;backgroundColorModified&quot;:false,&quot;ts&quot;:1696095242568,&quot;cs&quot;:&quot;MsW5TB1AY5rZdFR2DGM3UQ==&quot;,&quot;size&quot;:{&quot;width&quot;:937.8598629921261,&quot;height&quot;:43.6220435695538}}" id="196" name="Google Shape;196;p25"/>
          <p:cNvPicPr preferRelativeResize="0"/>
          <p:nvPr/>
        </p:nvPicPr>
        <p:blipFill>
          <a:blip r:embed="rId4">
            <a:alphaModFix/>
          </a:blip>
          <a:stretch>
            <a:fillRect/>
          </a:stretch>
        </p:blipFill>
        <p:spPr>
          <a:xfrm>
            <a:off x="105435" y="3799887"/>
            <a:ext cx="8933115" cy="415500"/>
          </a:xfrm>
          <a:prstGeom prst="rect">
            <a:avLst/>
          </a:prstGeom>
          <a:noFill/>
          <a:ln>
            <a:noFill/>
          </a:ln>
        </p:spPr>
      </p:pic>
      <p:sp>
        <p:nvSpPr>
          <p:cNvPr id="197" name="Google Shape;197;p25"/>
          <p:cNvSpPr txBox="1"/>
          <p:nvPr/>
        </p:nvSpPr>
        <p:spPr>
          <a:xfrm>
            <a:off x="7385098" y="1673238"/>
            <a:ext cx="90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 (2)</a:t>
            </a:r>
            <a:endParaRPr b="1" sz="1800"/>
          </a:p>
        </p:txBody>
      </p:sp>
      <p:cxnSp>
        <p:nvCxnSpPr>
          <p:cNvPr id="198" name="Google Shape;198;p25"/>
          <p:cNvCxnSpPr/>
          <p:nvPr/>
        </p:nvCxnSpPr>
        <p:spPr>
          <a:xfrm>
            <a:off x="1017300" y="3091225"/>
            <a:ext cx="7331100" cy="0"/>
          </a:xfrm>
          <a:prstGeom prst="straightConnector1">
            <a:avLst/>
          </a:prstGeom>
          <a:noFill/>
          <a:ln cap="flat" cmpd="sng" w="19050">
            <a:solidFill>
              <a:schemeClr val="dk1"/>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nvSpPr>
        <p:spPr>
          <a:xfrm>
            <a:off x="356850" y="1008595"/>
            <a:ext cx="84303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Start </a:t>
            </a:r>
            <a:r>
              <a:rPr lang="en"/>
              <a:t>GAN training in </a:t>
            </a:r>
            <a:r>
              <a:rPr b="1" lang="en"/>
              <a:t>alternating periods</a:t>
            </a:r>
            <a:r>
              <a:rPr lang="en"/>
              <a:t>. </a:t>
            </a:r>
            <a:endParaRPr/>
          </a:p>
          <a:p>
            <a:pPr indent="-317500" lvl="0" marL="457200" rtl="0" algn="l">
              <a:lnSpc>
                <a:spcPct val="115000"/>
              </a:lnSpc>
              <a:spcBef>
                <a:spcPts val="0"/>
              </a:spcBef>
              <a:spcAft>
                <a:spcPts val="0"/>
              </a:spcAft>
              <a:buSzPts val="1400"/>
              <a:buChar char="●"/>
            </a:pPr>
            <a:r>
              <a:rPr lang="en"/>
              <a:t>The discriminator trains for one or more epochs then the generator’s turn and this step repeats.</a:t>
            </a:r>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Careful training is required, as </a:t>
            </a:r>
            <a:r>
              <a:rPr b="1" lang="en">
                <a:solidFill>
                  <a:schemeClr val="dk1"/>
                </a:solidFill>
              </a:rPr>
              <a:t>most challenges of GANs are in training phase.</a:t>
            </a:r>
            <a:endParaRPr b="1">
              <a:solidFill>
                <a:schemeClr val="dk1"/>
              </a:solidFill>
            </a:endParaRPr>
          </a:p>
          <a:p>
            <a:pPr indent="0" lvl="0" marL="457200" rtl="0" algn="l">
              <a:lnSpc>
                <a:spcPct val="115000"/>
              </a:lnSpc>
              <a:spcBef>
                <a:spcPts val="0"/>
              </a:spcBef>
              <a:spcAft>
                <a:spcPts val="0"/>
              </a:spcAft>
              <a:buNone/>
            </a:pPr>
            <a:r>
              <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Optimal training duration will depend on:</a:t>
            </a:r>
            <a:r>
              <a:rPr b="1" lang="en">
                <a:solidFill>
                  <a:schemeClr val="dk1"/>
                </a:solidFill>
              </a:rPr>
              <a:t> </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Complexity of the data being generated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Size of the training dataset, and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Desired quality of the generated data.</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Stopping the training: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Generator is able to produce high-quality samples</a:t>
            </a:r>
            <a:r>
              <a:rPr lang="en">
                <a:solidFill>
                  <a:schemeClr val="dk1"/>
                </a:solidFill>
              </a:rPr>
              <a:t> that are identical to real data.</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Discriminator is no longer able to classify real and fake data</a:t>
            </a:r>
            <a:r>
              <a:rPr lang="en">
                <a:solidFill>
                  <a:schemeClr val="dk1"/>
                </a:solidFill>
              </a:rPr>
              <a:t> with high accuracy.</a:t>
            </a:r>
            <a:endParaRPr>
              <a:solidFill>
                <a:schemeClr val="dk1"/>
              </a:solidFill>
            </a:endParaRPr>
          </a:p>
        </p:txBody>
      </p:sp>
      <p:sp>
        <p:nvSpPr>
          <p:cNvPr id="204" name="Google Shape;204;p2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14/33</a:t>
            </a:r>
            <a:endParaRPr sz="1200"/>
          </a:p>
        </p:txBody>
      </p:sp>
      <p:sp>
        <p:nvSpPr>
          <p:cNvPr id="205" name="Google Shape;205;p26"/>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 TRAINING</a:t>
            </a: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15/33</a:t>
            </a:r>
            <a:endParaRPr sz="1200"/>
          </a:p>
        </p:txBody>
      </p:sp>
      <p:sp>
        <p:nvSpPr>
          <p:cNvPr id="211" name="Google Shape;211;p27"/>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GENERATOR</a:t>
            </a:r>
            <a:r>
              <a:rPr b="1" lang="en" sz="1800">
                <a:solidFill>
                  <a:schemeClr val="dk1"/>
                </a:solidFill>
              </a:rPr>
              <a:t> TRAINING</a:t>
            </a:r>
            <a:endParaRPr b="1" sz="1800"/>
          </a:p>
        </p:txBody>
      </p:sp>
      <p:sp>
        <p:nvSpPr>
          <p:cNvPr id="212" name="Google Shape;212;p27"/>
          <p:cNvSpPr txBox="1"/>
          <p:nvPr/>
        </p:nvSpPr>
        <p:spPr>
          <a:xfrm>
            <a:off x="0" y="4398461"/>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Backpropagation in generator training. (Image source: </a:t>
            </a:r>
            <a:r>
              <a:rPr lang="en" u="sng">
                <a:solidFill>
                  <a:schemeClr val="hlink"/>
                </a:solidFill>
                <a:hlinkClick r:id="rId3"/>
              </a:rPr>
              <a:t>Google Developers</a:t>
            </a:r>
            <a:r>
              <a:rPr lang="en"/>
              <a:t>)</a:t>
            </a:r>
            <a:endParaRPr/>
          </a:p>
        </p:txBody>
      </p:sp>
      <p:grpSp>
        <p:nvGrpSpPr>
          <p:cNvPr id="213" name="Google Shape;213;p27"/>
          <p:cNvGrpSpPr/>
          <p:nvPr/>
        </p:nvGrpSpPr>
        <p:grpSpPr>
          <a:xfrm>
            <a:off x="1202738" y="1789975"/>
            <a:ext cx="6738527" cy="2684674"/>
            <a:chOff x="41779" y="1625972"/>
            <a:chExt cx="7442597" cy="3212870"/>
          </a:xfrm>
        </p:grpSpPr>
        <p:pic>
          <p:nvPicPr>
            <p:cNvPr id="214" name="Google Shape;214;p27"/>
            <p:cNvPicPr preferRelativeResize="0"/>
            <p:nvPr/>
          </p:nvPicPr>
          <p:blipFill rotWithShape="1">
            <a:blip r:embed="rId4">
              <a:alphaModFix/>
            </a:blip>
            <a:srcRect b="0" l="0" r="0" t="3846"/>
            <a:stretch/>
          </p:blipFill>
          <p:spPr>
            <a:xfrm>
              <a:off x="41779" y="1625972"/>
              <a:ext cx="7442597" cy="3212870"/>
            </a:xfrm>
            <a:prstGeom prst="rect">
              <a:avLst/>
            </a:prstGeom>
            <a:noFill/>
            <a:ln>
              <a:noFill/>
            </a:ln>
          </p:spPr>
        </p:pic>
        <p:sp>
          <p:nvSpPr>
            <p:cNvPr id="215" name="Google Shape;215;p27"/>
            <p:cNvSpPr txBox="1"/>
            <p:nvPr/>
          </p:nvSpPr>
          <p:spPr>
            <a:xfrm>
              <a:off x="4777373" y="3862059"/>
              <a:ext cx="9711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(constant)</a:t>
              </a:r>
              <a:endParaRPr sz="900"/>
            </a:p>
          </p:txBody>
        </p:sp>
      </p:grpSp>
      <p:sp>
        <p:nvSpPr>
          <p:cNvPr id="216" name="Google Shape;216;p27"/>
          <p:cNvSpPr txBox="1"/>
          <p:nvPr/>
        </p:nvSpPr>
        <p:spPr>
          <a:xfrm>
            <a:off x="356850" y="522362"/>
            <a:ext cx="84303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solidFill>
                  <a:srgbClr val="CC0000"/>
                </a:solidFill>
              </a:rPr>
              <a:t>The discriminator is kept constant during the generator training phase</a:t>
            </a:r>
            <a:r>
              <a:rPr lang="en"/>
              <a:t>. Else the generator would try to hit a target (output of discriminator) and never converge.</a:t>
            </a:r>
            <a:endParaRPr/>
          </a:p>
          <a:p>
            <a:pPr indent="-317500" lvl="0" marL="457200" rtl="0" algn="l">
              <a:lnSpc>
                <a:spcPct val="115000"/>
              </a:lnSpc>
              <a:spcBef>
                <a:spcPts val="0"/>
              </a:spcBef>
              <a:spcAft>
                <a:spcPts val="0"/>
              </a:spcAft>
              <a:buSzPts val="1400"/>
              <a:buChar char="●"/>
            </a:pPr>
            <a:r>
              <a:rPr lang="en">
                <a:solidFill>
                  <a:schemeClr val="dk1"/>
                </a:solidFill>
              </a:rPr>
              <a:t>Random noise → Generator output → Discriminator classification → Loss calculation from discriminator classification → </a:t>
            </a:r>
            <a:r>
              <a:rPr b="1" lang="en">
                <a:solidFill>
                  <a:schemeClr val="dk1"/>
                </a:solidFill>
              </a:rPr>
              <a:t>Backpropagates through both the discriminator and generator to obtain gradients</a:t>
            </a:r>
            <a:r>
              <a:rPr lang="en">
                <a:solidFill>
                  <a:schemeClr val="dk1"/>
                </a:solidFill>
              </a:rPr>
              <a:t> → </a:t>
            </a:r>
            <a:r>
              <a:rPr b="1" lang="en">
                <a:solidFill>
                  <a:schemeClr val="dk1"/>
                </a:solidFill>
              </a:rPr>
              <a:t>Use gradients to change only the generator weights.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16/33</a:t>
            </a:r>
            <a:endParaRPr sz="1200"/>
          </a:p>
        </p:txBody>
      </p:sp>
      <p:sp>
        <p:nvSpPr>
          <p:cNvPr id="222" name="Google Shape;222;p28"/>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DISCRIMINATOR </a:t>
            </a:r>
            <a:r>
              <a:rPr b="1" lang="en" sz="1800">
                <a:solidFill>
                  <a:schemeClr val="dk1"/>
                </a:solidFill>
              </a:rPr>
              <a:t>TRAINING</a:t>
            </a:r>
            <a:endParaRPr b="1" sz="1800"/>
          </a:p>
        </p:txBody>
      </p:sp>
      <p:sp>
        <p:nvSpPr>
          <p:cNvPr id="223" name="Google Shape;223;p28"/>
          <p:cNvSpPr txBox="1"/>
          <p:nvPr/>
        </p:nvSpPr>
        <p:spPr>
          <a:xfrm>
            <a:off x="356913" y="557792"/>
            <a:ext cx="8088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lang="en">
                <a:solidFill>
                  <a:srgbClr val="CC0000"/>
                </a:solidFill>
              </a:rPr>
              <a:t>During discriminator training the generator is paused. </a:t>
            </a:r>
            <a:r>
              <a:rPr lang="en">
                <a:solidFill>
                  <a:schemeClr val="dk1"/>
                </a:solidFill>
              </a:rPr>
              <a:t>Its weights remain constant while it produces examples for the discriminator to train 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Fake Image → Discriminator classification → Loss calculation → Backpropagation →</a:t>
            </a:r>
            <a:r>
              <a:rPr b="1" lang="en">
                <a:solidFill>
                  <a:schemeClr val="dk1"/>
                </a:solidFill>
              </a:rPr>
              <a:t> Use gradients to change discriminator weights</a:t>
            </a:r>
            <a:r>
              <a:rPr lang="en">
                <a:solidFill>
                  <a:schemeClr val="dk1"/>
                </a:solidFill>
              </a:rPr>
              <a:t>.</a:t>
            </a:r>
            <a:endParaRPr>
              <a:solidFill>
                <a:schemeClr val="dk1"/>
              </a:solidFill>
            </a:endParaRPr>
          </a:p>
        </p:txBody>
      </p:sp>
      <p:sp>
        <p:nvSpPr>
          <p:cNvPr id="224" name="Google Shape;224;p28"/>
          <p:cNvSpPr txBox="1"/>
          <p:nvPr/>
        </p:nvSpPr>
        <p:spPr>
          <a:xfrm>
            <a:off x="30" y="4411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Backpropagation in discriminator training. (Image source: </a:t>
            </a:r>
            <a:r>
              <a:rPr lang="en" u="sng">
                <a:solidFill>
                  <a:schemeClr val="hlink"/>
                </a:solidFill>
                <a:hlinkClick r:id="rId3"/>
              </a:rPr>
              <a:t>Google Developers</a:t>
            </a:r>
            <a:r>
              <a:rPr lang="en"/>
              <a:t>)</a:t>
            </a:r>
            <a:endParaRPr/>
          </a:p>
        </p:txBody>
      </p:sp>
      <p:grpSp>
        <p:nvGrpSpPr>
          <p:cNvPr id="225" name="Google Shape;225;p28"/>
          <p:cNvGrpSpPr/>
          <p:nvPr/>
        </p:nvGrpSpPr>
        <p:grpSpPr>
          <a:xfrm>
            <a:off x="1146162" y="1680701"/>
            <a:ext cx="6510428" cy="2815301"/>
            <a:chOff x="1106785" y="1175328"/>
            <a:chExt cx="6930411" cy="3068448"/>
          </a:xfrm>
        </p:grpSpPr>
        <p:pic>
          <p:nvPicPr>
            <p:cNvPr id="226" name="Google Shape;226;p28"/>
            <p:cNvPicPr preferRelativeResize="0"/>
            <p:nvPr/>
          </p:nvPicPr>
          <p:blipFill rotWithShape="1">
            <a:blip r:embed="rId4">
              <a:alphaModFix/>
            </a:blip>
            <a:srcRect b="0" l="0" r="0" t="3119"/>
            <a:stretch/>
          </p:blipFill>
          <p:spPr>
            <a:xfrm>
              <a:off x="1106785" y="1175328"/>
              <a:ext cx="6930411" cy="3068448"/>
            </a:xfrm>
            <a:prstGeom prst="rect">
              <a:avLst/>
            </a:prstGeom>
            <a:noFill/>
            <a:ln>
              <a:noFill/>
            </a:ln>
          </p:spPr>
        </p:pic>
        <p:sp>
          <p:nvSpPr>
            <p:cNvPr id="227" name="Google Shape;227;p28"/>
            <p:cNvSpPr txBox="1"/>
            <p:nvPr/>
          </p:nvSpPr>
          <p:spPr>
            <a:xfrm>
              <a:off x="2279042" y="3512929"/>
              <a:ext cx="9711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(constant)</a:t>
              </a:r>
              <a:endParaRPr sz="9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17/33</a:t>
            </a:r>
            <a:endParaRPr sz="1200"/>
          </a:p>
        </p:txBody>
      </p:sp>
      <p:sp>
        <p:nvSpPr>
          <p:cNvPr id="233" name="Google Shape;233;p29"/>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 WORKING ON MNIST DATASET</a:t>
            </a:r>
            <a:endParaRPr b="1" sz="1800"/>
          </a:p>
        </p:txBody>
      </p:sp>
      <p:sp>
        <p:nvSpPr>
          <p:cNvPr id="234" name="Google Shape;234;p29"/>
          <p:cNvSpPr txBox="1"/>
          <p:nvPr/>
        </p:nvSpPr>
        <p:spPr>
          <a:xfrm>
            <a:off x="125" y="844275"/>
            <a:ext cx="914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Ground Truth					Epoch 10		   			   Epoch 100</a:t>
            </a:r>
            <a:endParaRPr/>
          </a:p>
        </p:txBody>
      </p:sp>
      <p:pic>
        <p:nvPicPr>
          <p:cNvPr id="235" name="Google Shape;235;p29"/>
          <p:cNvPicPr preferRelativeResize="0"/>
          <p:nvPr/>
        </p:nvPicPr>
        <p:blipFill>
          <a:blip r:embed="rId3">
            <a:alphaModFix/>
          </a:blip>
          <a:stretch>
            <a:fillRect/>
          </a:stretch>
        </p:blipFill>
        <p:spPr>
          <a:xfrm>
            <a:off x="3178612" y="1252550"/>
            <a:ext cx="2786675" cy="2603776"/>
          </a:xfrm>
          <a:prstGeom prst="rect">
            <a:avLst/>
          </a:prstGeom>
          <a:noFill/>
          <a:ln>
            <a:noFill/>
          </a:ln>
        </p:spPr>
      </p:pic>
      <p:pic>
        <p:nvPicPr>
          <p:cNvPr id="236" name="Google Shape;236;p29"/>
          <p:cNvPicPr preferRelativeResize="0"/>
          <p:nvPr/>
        </p:nvPicPr>
        <p:blipFill>
          <a:blip r:embed="rId4">
            <a:alphaModFix/>
          </a:blip>
          <a:stretch>
            <a:fillRect/>
          </a:stretch>
        </p:blipFill>
        <p:spPr>
          <a:xfrm>
            <a:off x="6268631" y="1257050"/>
            <a:ext cx="2649319" cy="2603775"/>
          </a:xfrm>
          <a:prstGeom prst="rect">
            <a:avLst/>
          </a:prstGeom>
          <a:noFill/>
          <a:ln>
            <a:noFill/>
          </a:ln>
        </p:spPr>
      </p:pic>
      <p:sp>
        <p:nvSpPr>
          <p:cNvPr id="237" name="Google Shape;237;p29"/>
          <p:cNvSpPr txBox="1"/>
          <p:nvPr/>
        </p:nvSpPr>
        <p:spPr>
          <a:xfrm>
            <a:off x="25" y="40213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Progress during training </a:t>
            </a:r>
            <a:r>
              <a:rPr lang="en" sz="1600"/>
              <a:t>the GAN (Image source: </a:t>
            </a:r>
            <a:r>
              <a:rPr lang="en" sz="1600" u="sng">
                <a:solidFill>
                  <a:schemeClr val="hlink"/>
                </a:solidFill>
                <a:hlinkClick r:id="rId5"/>
              </a:rPr>
              <a:t>Neptune AI</a:t>
            </a:r>
            <a:r>
              <a:rPr lang="en" sz="1600"/>
              <a:t>)</a:t>
            </a:r>
            <a:endParaRPr sz="1600"/>
          </a:p>
        </p:txBody>
      </p:sp>
      <p:pic>
        <p:nvPicPr>
          <p:cNvPr id="238" name="Google Shape;238;p29"/>
          <p:cNvPicPr preferRelativeResize="0"/>
          <p:nvPr/>
        </p:nvPicPr>
        <p:blipFill rotWithShape="1">
          <a:blip r:embed="rId6">
            <a:alphaModFix/>
          </a:blip>
          <a:srcRect b="3129" l="15051" r="14516" t="3447"/>
          <a:stretch/>
        </p:blipFill>
        <p:spPr>
          <a:xfrm>
            <a:off x="226050" y="1252562"/>
            <a:ext cx="2614424" cy="2603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40950" y="495525"/>
            <a:ext cx="90621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rPr>
              <a:t>→ </a:t>
            </a:r>
            <a:r>
              <a:rPr b="1" lang="en" sz="1600">
                <a:solidFill>
                  <a:srgbClr val="FF0000"/>
                </a:solidFill>
              </a:rPr>
              <a:t>Mode Collapse</a:t>
            </a:r>
            <a:endParaRPr b="1" sz="1600">
              <a:solidFill>
                <a:srgbClr val="FF0000"/>
              </a:solidFill>
            </a:endParaRPr>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Issue:</a:t>
            </a:r>
            <a:r>
              <a:rPr lang="en" sz="1600"/>
              <a:t> GAN </a:t>
            </a:r>
            <a:r>
              <a:rPr b="1" lang="en" sz="1600"/>
              <a:t>fails to capture and generate diverse samples from the entire data distribution</a:t>
            </a:r>
            <a:r>
              <a:rPr lang="en" sz="1600"/>
              <a:t>. Instead, it may </a:t>
            </a:r>
            <a:r>
              <a:rPr b="1" lang="en" sz="1600"/>
              <a:t>focus on generating samples from only a few modes or patterns</a:t>
            </a:r>
            <a:r>
              <a:rPr lang="en" sz="1600"/>
              <a:t> in the data. This results in a </a:t>
            </a:r>
            <a:r>
              <a:rPr b="1" lang="en" sz="1600"/>
              <a:t>lack of diversity</a:t>
            </a:r>
            <a:r>
              <a:rPr lang="en" sz="1600"/>
              <a:t> in the generated outputs.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Why it's a challenge:</a:t>
            </a:r>
            <a:r>
              <a:rPr lang="en" sz="1600"/>
              <a:t> It </a:t>
            </a:r>
            <a:r>
              <a:rPr b="1" lang="en" sz="1600"/>
              <a:t>makes the generated data less useful</a:t>
            </a:r>
            <a:r>
              <a:rPr lang="en" sz="1600"/>
              <a:t> for tasks like data augmentation or creative content generation.</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b="1" lang="en" sz="1600">
                <a:solidFill>
                  <a:srgbClr val="FF0000"/>
                </a:solidFill>
              </a:rPr>
              <a:t>→ Non-Convergence</a:t>
            </a:r>
            <a:endParaRPr b="1" sz="1600">
              <a:solidFill>
                <a:srgbClr val="FF0000"/>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Issue:</a:t>
            </a:r>
            <a:r>
              <a:rPr b="1" lang="en" sz="1600">
                <a:solidFill>
                  <a:schemeClr val="dk1"/>
                </a:solidFill>
              </a:rPr>
              <a:t> The discriminator performance gets worse when generator outperforms it</a:t>
            </a:r>
            <a:r>
              <a:rPr lang="en" sz="1600">
                <a:solidFill>
                  <a:schemeClr val="dk1"/>
                </a:solidFill>
              </a:rPr>
              <a:t>, thus </a:t>
            </a:r>
            <a:r>
              <a:rPr b="1" lang="en" sz="1600">
                <a:solidFill>
                  <a:schemeClr val="dk1"/>
                </a:solidFill>
              </a:rPr>
              <a:t>lowering the accuracy of discriminator</a:t>
            </a:r>
            <a:r>
              <a:rPr lang="en" sz="1600">
                <a:solidFill>
                  <a:schemeClr val="dk1"/>
                </a:solidFill>
              </a:rPr>
              <a:t>.</a:t>
            </a:r>
            <a:endParaRPr sz="1600">
              <a:solidFill>
                <a:schemeClr val="dk1"/>
              </a:solidFill>
            </a:endParaRPr>
          </a:p>
          <a:p>
            <a:pPr indent="0" lvl="0" marL="45720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Why it's a challenge: </a:t>
            </a:r>
            <a:r>
              <a:rPr lang="en" sz="1600"/>
              <a:t>The </a:t>
            </a:r>
            <a:r>
              <a:rPr b="1" lang="en" sz="1600"/>
              <a:t>discriminator feedback gets less meaningful over time</a:t>
            </a:r>
            <a:r>
              <a:rPr lang="en" sz="1600"/>
              <a:t> and </a:t>
            </a:r>
            <a:r>
              <a:rPr lang="en" sz="1600">
                <a:solidFill>
                  <a:schemeClr val="dk1"/>
                </a:solidFill>
              </a:rPr>
              <a:t>gives </a:t>
            </a:r>
            <a:r>
              <a:rPr b="1" lang="en" sz="1600">
                <a:solidFill>
                  <a:schemeClr val="dk1"/>
                </a:solidFill>
              </a:rPr>
              <a:t>random feedback to generator</a:t>
            </a:r>
            <a:r>
              <a:rPr lang="en" sz="1600">
                <a:solidFill>
                  <a:schemeClr val="dk1"/>
                </a:solidFill>
              </a:rPr>
              <a:t>, by which the </a:t>
            </a:r>
            <a:r>
              <a:rPr b="1" lang="en" sz="1600">
                <a:solidFill>
                  <a:schemeClr val="dk1"/>
                </a:solidFill>
              </a:rPr>
              <a:t>generator starts to train on junk feedback</a:t>
            </a:r>
            <a:r>
              <a:rPr lang="en" sz="1600">
                <a:solidFill>
                  <a:schemeClr val="dk1"/>
                </a:solidFill>
              </a:rPr>
              <a:t>, reducing its own quality.</a:t>
            </a:r>
            <a:endParaRPr sz="1600"/>
          </a:p>
        </p:txBody>
      </p:sp>
      <p:sp>
        <p:nvSpPr>
          <p:cNvPr id="244" name="Google Shape;244;p3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18/33</a:t>
            </a:r>
            <a:endParaRPr sz="1200"/>
          </a:p>
        </p:txBody>
      </p:sp>
      <p:sp>
        <p:nvSpPr>
          <p:cNvPr id="245" name="Google Shape;245;p30"/>
          <p:cNvSpPr txBox="1"/>
          <p:nvPr/>
        </p:nvSpPr>
        <p:spPr>
          <a:xfrm>
            <a:off x="0" y="1047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CHALLENGES</a:t>
            </a:r>
            <a:endParaRPr b="1"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nvSpPr>
        <p:spPr>
          <a:xfrm>
            <a:off x="0" y="285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TYPES OF </a:t>
            </a:r>
            <a:r>
              <a:rPr b="1" lang="en" sz="1900"/>
              <a:t>GANs</a:t>
            </a:r>
            <a:endParaRPr b="1" sz="1900"/>
          </a:p>
        </p:txBody>
      </p:sp>
      <p:sp>
        <p:nvSpPr>
          <p:cNvPr id="251" name="Google Shape;251;p3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19/33</a:t>
            </a:r>
            <a:endParaRPr sz="1200"/>
          </a:p>
        </p:txBody>
      </p:sp>
      <p:sp>
        <p:nvSpPr>
          <p:cNvPr id="252" name="Google Shape;252;p31"/>
          <p:cNvSpPr txBox="1"/>
          <p:nvPr/>
        </p:nvSpPr>
        <p:spPr>
          <a:xfrm>
            <a:off x="180900" y="585325"/>
            <a:ext cx="878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a:t>
            </a:r>
            <a:r>
              <a:rPr b="1" lang="en"/>
              <a:t>normal GAN may be unstable with </a:t>
            </a:r>
            <a:r>
              <a:rPr b="1" lang="en"/>
              <a:t>different challenges</a:t>
            </a:r>
            <a:r>
              <a:rPr lang="en"/>
              <a:t> like Mode Collapse, Non-Convergence, Uninformative Loss, and Sensitive Hyperparameter. </a:t>
            </a:r>
            <a:r>
              <a:rPr b="1" lang="en"/>
              <a:t>To solve these problem to an extend, new types of GANs like DCGAN </a:t>
            </a:r>
            <a:r>
              <a:rPr lang="en"/>
              <a:t>[3]</a:t>
            </a:r>
            <a:r>
              <a:rPr b="1" lang="en"/>
              <a:t>, SA</a:t>
            </a:r>
            <a:r>
              <a:rPr b="1" lang="en">
                <a:solidFill>
                  <a:schemeClr val="dk1"/>
                </a:solidFill>
              </a:rPr>
              <a:t>GAN </a:t>
            </a:r>
            <a:r>
              <a:rPr lang="en">
                <a:solidFill>
                  <a:schemeClr val="dk1"/>
                </a:solidFill>
              </a:rPr>
              <a:t>[5]</a:t>
            </a:r>
            <a:r>
              <a:rPr b="1" lang="en">
                <a:solidFill>
                  <a:schemeClr val="dk1"/>
                </a:solidFill>
              </a:rPr>
              <a:t>, VAE-GAN </a:t>
            </a:r>
            <a:r>
              <a:rPr lang="en">
                <a:solidFill>
                  <a:schemeClr val="dk1"/>
                </a:solidFill>
              </a:rPr>
              <a:t>[6], </a:t>
            </a:r>
            <a:r>
              <a:rPr b="1" lang="en">
                <a:solidFill>
                  <a:schemeClr val="dk1"/>
                </a:solidFill>
              </a:rPr>
              <a:t>TransGAN</a:t>
            </a:r>
            <a:r>
              <a:rPr lang="en">
                <a:solidFill>
                  <a:schemeClr val="dk1"/>
                </a:solidFill>
              </a:rPr>
              <a:t> [7] </a:t>
            </a:r>
            <a:r>
              <a:rPr b="1" lang="en">
                <a:solidFill>
                  <a:schemeClr val="dk1"/>
                </a:solidFill>
              </a:rPr>
              <a:t>and </a:t>
            </a:r>
            <a:r>
              <a:rPr b="1" lang="en" u="sng">
                <a:solidFill>
                  <a:schemeClr val="hlink"/>
                </a:solidFill>
                <a:hlinkClick r:id="rId3"/>
              </a:rPr>
              <a:t>500+ other GANs</a:t>
            </a:r>
            <a:r>
              <a:rPr b="1" lang="en">
                <a:solidFill>
                  <a:schemeClr val="dk1"/>
                </a:solidFill>
              </a:rPr>
              <a:t> were introduced.</a:t>
            </a:r>
            <a:endParaRPr/>
          </a:p>
        </p:txBody>
      </p:sp>
      <p:sp>
        <p:nvSpPr>
          <p:cNvPr id="253" name="Google Shape;253;p31"/>
          <p:cNvSpPr txBox="1"/>
          <p:nvPr/>
        </p:nvSpPr>
        <p:spPr>
          <a:xfrm>
            <a:off x="180900" y="1569025"/>
            <a:ext cx="878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rPr>
              <a:t>Conditional GAN (CGAN)</a:t>
            </a:r>
            <a:endParaRPr>
              <a:solidFill>
                <a:schemeClr val="dk1"/>
              </a:solidFill>
            </a:endParaRPr>
          </a:p>
        </p:txBody>
      </p:sp>
      <p:sp>
        <p:nvSpPr>
          <p:cNvPr id="254" name="Google Shape;254;p31"/>
          <p:cNvSpPr txBox="1"/>
          <p:nvPr/>
        </p:nvSpPr>
        <p:spPr>
          <a:xfrm>
            <a:off x="180900" y="2011500"/>
            <a:ext cx="8782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i="1" lang="en">
                <a:solidFill>
                  <a:schemeClr val="dk2"/>
                </a:solidFill>
              </a:rPr>
              <a:t>Generative adversarial nets can be extended to a conditional model if both the generator and discriminator are conditioned on some extra information y.</a:t>
            </a:r>
            <a:endParaRPr i="1">
              <a:solidFill>
                <a:schemeClr val="dk2"/>
              </a:solidFill>
            </a:endParaRPr>
          </a:p>
          <a:p>
            <a:pPr indent="0" lvl="0" marL="0" rtl="0" algn="l">
              <a:lnSpc>
                <a:spcPct val="115000"/>
              </a:lnSpc>
              <a:spcBef>
                <a:spcPts val="0"/>
              </a:spcBef>
              <a:spcAft>
                <a:spcPts val="0"/>
              </a:spcAft>
              <a:buNone/>
            </a:pPr>
            <a:r>
              <a:rPr i="1" lang="en">
                <a:solidFill>
                  <a:schemeClr val="dk2"/>
                </a:solidFill>
              </a:rPr>
              <a:t>          </a:t>
            </a:r>
            <a:r>
              <a:rPr i="1" lang="en">
                <a:solidFill>
                  <a:schemeClr val="dk1"/>
                </a:solidFill>
              </a:rPr>
              <a:t>– Conditional Generative Adversarial Nets Paper [10]</a:t>
            </a:r>
            <a:endParaRPr i="1">
              <a:solidFill>
                <a:schemeClr val="dk1"/>
              </a:solidFill>
            </a:endParaRPr>
          </a:p>
        </p:txBody>
      </p:sp>
      <p:pic>
        <p:nvPicPr>
          <p:cNvPr descr="{&quot;font&quot;:{&quot;color&quot;:&quot;#000000&quot;,&quot;family&quot;:&quot;Arial&quot;,&quot;size&quot;:18},&quot;backgroundColor&quot;:&quot;#FFFFFF&quot;,&quot;type&quot;:&quot;$&quot;,&quot;code&quot;:&quot;${\\dmathop{min}_{G}^{}}{\\dmathop{max}_{D}^{}}{\\dmathop{\\,V\\,\\left(D,G\\right)}_{}^{}}\\,=\\,E_{x\\sim Pdata\\left(x\\right)}\\left[\\log_{}D\\left(\\giventhat{x}{y}\\right)\\right]\\,+\\,E_{z\\sim Pz\\left(z\\right)}\\left[\\log_{}\\left(1-D\\left(G\\left(\\giventhat{z}{y}\\right)\\right)\\right)\\right]$&quot;,&quot;id&quot;:&quot;4&quot;,&quot;aid&quot;:null,&quot;backgroundColorModified&quot;:false,&quot;ts&quot;:1696179986812,&quot;cs&quot;:&quot;w8721u48MN82DgmJlGfWTg==&quot;,&quot;size&quot;:{&quot;width&quot;:943,&quot;height&quot;:40.99999999999998}}" id="255" name="Google Shape;255;p31"/>
          <p:cNvPicPr preferRelativeResize="0"/>
          <p:nvPr/>
        </p:nvPicPr>
        <p:blipFill>
          <a:blip r:embed="rId4">
            <a:alphaModFix/>
          </a:blip>
          <a:stretch>
            <a:fillRect/>
          </a:stretch>
        </p:blipFill>
        <p:spPr>
          <a:xfrm>
            <a:off x="80960" y="3154816"/>
            <a:ext cx="8982075" cy="390525"/>
          </a:xfrm>
          <a:prstGeom prst="rect">
            <a:avLst/>
          </a:prstGeom>
          <a:noFill/>
          <a:ln>
            <a:noFill/>
          </a:ln>
        </p:spPr>
      </p:pic>
      <p:cxnSp>
        <p:nvCxnSpPr>
          <p:cNvPr id="256" name="Google Shape;256;p31"/>
          <p:cNvCxnSpPr/>
          <p:nvPr/>
        </p:nvCxnSpPr>
        <p:spPr>
          <a:xfrm>
            <a:off x="5060275" y="3483050"/>
            <a:ext cx="1302000" cy="341400"/>
          </a:xfrm>
          <a:prstGeom prst="straightConnector1">
            <a:avLst/>
          </a:prstGeom>
          <a:noFill/>
          <a:ln cap="flat" cmpd="sng" w="19050">
            <a:solidFill>
              <a:schemeClr val="dk1"/>
            </a:solidFill>
            <a:prstDash val="solid"/>
            <a:round/>
            <a:headEnd len="med" w="med" type="none"/>
            <a:tailEnd len="med" w="med" type="triangle"/>
          </a:ln>
        </p:spPr>
      </p:cxnSp>
      <p:cxnSp>
        <p:nvCxnSpPr>
          <p:cNvPr id="257" name="Google Shape;257;p31"/>
          <p:cNvCxnSpPr/>
          <p:nvPr/>
        </p:nvCxnSpPr>
        <p:spPr>
          <a:xfrm flipH="1">
            <a:off x="7269325" y="3483050"/>
            <a:ext cx="1283400" cy="330900"/>
          </a:xfrm>
          <a:prstGeom prst="straightConnector1">
            <a:avLst/>
          </a:prstGeom>
          <a:noFill/>
          <a:ln cap="flat" cmpd="sng" w="19050">
            <a:solidFill>
              <a:schemeClr val="dk1"/>
            </a:solidFill>
            <a:prstDash val="solid"/>
            <a:round/>
            <a:headEnd len="med" w="med" type="none"/>
            <a:tailEnd len="med" w="med" type="triangle"/>
          </a:ln>
        </p:spPr>
      </p:cxnSp>
      <p:sp>
        <p:nvSpPr>
          <p:cNvPr id="258" name="Google Shape;258;p31"/>
          <p:cNvSpPr txBox="1"/>
          <p:nvPr/>
        </p:nvSpPr>
        <p:spPr>
          <a:xfrm>
            <a:off x="5488610" y="3736208"/>
            <a:ext cx="279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New </a:t>
            </a:r>
            <a:r>
              <a:rPr b="1" lang="en" sz="1500"/>
              <a:t>y</a:t>
            </a:r>
            <a:r>
              <a:rPr lang="en" sz="1500"/>
              <a:t> term is introduced.</a:t>
            </a:r>
            <a:endParaRPr sz="1500"/>
          </a:p>
        </p:txBody>
      </p:sp>
      <p:sp>
        <p:nvSpPr>
          <p:cNvPr id="259" name="Google Shape;259;p31"/>
          <p:cNvSpPr txBox="1"/>
          <p:nvPr/>
        </p:nvSpPr>
        <p:spPr>
          <a:xfrm>
            <a:off x="2044180" y="4147875"/>
            <a:ext cx="5055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Adding </a:t>
            </a:r>
            <a:r>
              <a:rPr b="1" lang="en" sz="1500"/>
              <a:t>y</a:t>
            </a:r>
            <a:r>
              <a:rPr lang="en" sz="1500"/>
              <a:t> term gives more control over the output.</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THE STORY</a:t>
            </a:r>
            <a:endParaRPr b="1" sz="1820"/>
          </a:p>
        </p:txBody>
      </p:sp>
      <p:sp>
        <p:nvSpPr>
          <p:cNvPr id="62" name="Google Shape;62;p1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a:t>
            </a:r>
            <a:r>
              <a:rPr lang="en" sz="1200">
                <a:solidFill>
                  <a:schemeClr val="dk1"/>
                </a:solidFill>
              </a:rPr>
              <a:t>/33</a:t>
            </a:r>
            <a:endParaRPr sz="1200"/>
          </a:p>
        </p:txBody>
      </p:sp>
      <p:sp>
        <p:nvSpPr>
          <p:cNvPr id="63" name="Google Shape;63;p14"/>
          <p:cNvSpPr txBox="1"/>
          <p:nvPr>
            <p:ph type="title"/>
          </p:nvPr>
        </p:nvSpPr>
        <p:spPr>
          <a:xfrm>
            <a:off x="0" y="702525"/>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20"/>
              <a:t>Young Photographer captured photos in a rainy day, and he got this:</a:t>
            </a:r>
            <a:endParaRPr sz="1820"/>
          </a:p>
        </p:txBody>
      </p:sp>
      <p:pic>
        <p:nvPicPr>
          <p:cNvPr id="64" name="Google Shape;64;p14"/>
          <p:cNvPicPr preferRelativeResize="0"/>
          <p:nvPr/>
        </p:nvPicPr>
        <p:blipFill>
          <a:blip r:embed="rId3">
            <a:alphaModFix/>
          </a:blip>
          <a:stretch>
            <a:fillRect/>
          </a:stretch>
        </p:blipFill>
        <p:spPr>
          <a:xfrm>
            <a:off x="1850603" y="1147983"/>
            <a:ext cx="5442788" cy="362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20</a:t>
            </a:r>
            <a:r>
              <a:rPr lang="en" sz="1200">
                <a:solidFill>
                  <a:schemeClr val="dk1"/>
                </a:solidFill>
              </a:rPr>
              <a:t>/33</a:t>
            </a:r>
            <a:endParaRPr sz="1200"/>
          </a:p>
        </p:txBody>
      </p:sp>
      <p:sp>
        <p:nvSpPr>
          <p:cNvPr id="265" name="Google Shape;265;p32"/>
          <p:cNvSpPr txBox="1"/>
          <p:nvPr/>
        </p:nvSpPr>
        <p:spPr>
          <a:xfrm>
            <a:off x="717475" y="4216375"/>
            <a:ext cx="770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Source: </a:t>
            </a:r>
            <a:r>
              <a:rPr lang="en" sz="1600" u="sng">
                <a:solidFill>
                  <a:schemeClr val="hlink"/>
                </a:solidFill>
                <a:hlinkClick r:id="rId3"/>
              </a:rPr>
              <a:t>Papers with code</a:t>
            </a:r>
            <a:endParaRPr sz="1600"/>
          </a:p>
        </p:txBody>
      </p:sp>
      <p:sp>
        <p:nvSpPr>
          <p:cNvPr id="266" name="Google Shape;266;p32"/>
          <p:cNvSpPr txBox="1"/>
          <p:nvPr/>
        </p:nvSpPr>
        <p:spPr>
          <a:xfrm>
            <a:off x="0" y="121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USE CASES OF GANs</a:t>
            </a:r>
            <a:endParaRPr b="1" sz="1800"/>
          </a:p>
        </p:txBody>
      </p:sp>
      <p:pic>
        <p:nvPicPr>
          <p:cNvPr id="267" name="Google Shape;267;p32"/>
          <p:cNvPicPr preferRelativeResize="0"/>
          <p:nvPr/>
        </p:nvPicPr>
        <p:blipFill rotWithShape="1">
          <a:blip r:embed="rId4">
            <a:alphaModFix/>
          </a:blip>
          <a:srcRect b="0" l="289" r="0" t="999"/>
          <a:stretch/>
        </p:blipFill>
        <p:spPr>
          <a:xfrm>
            <a:off x="1289650" y="711925"/>
            <a:ext cx="6583824" cy="344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a:t>
            </a:r>
            <a:r>
              <a:rPr lang="en" sz="1200">
                <a:solidFill>
                  <a:schemeClr val="dk1"/>
                </a:solidFill>
              </a:rPr>
              <a:t>1/33</a:t>
            </a:r>
            <a:endParaRPr sz="1200"/>
          </a:p>
        </p:txBody>
      </p:sp>
      <p:sp>
        <p:nvSpPr>
          <p:cNvPr id="273" name="Google Shape;273;p33"/>
          <p:cNvSpPr txBox="1"/>
          <p:nvPr/>
        </p:nvSpPr>
        <p:spPr>
          <a:xfrm>
            <a:off x="266250" y="1186496"/>
            <a:ext cx="8611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Research Paper Title:</a:t>
            </a:r>
            <a:r>
              <a:rPr lang="en"/>
              <a:t> Feature Interpretation Using Generative Adversarial Networks (FIGAN): A Framework for Visualizing a CNN’s Learned Features (January 2023).</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brief of the paper:</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Discusses the limitations of </a:t>
            </a:r>
            <a:r>
              <a:rPr lang="en"/>
              <a:t>current methods for </a:t>
            </a:r>
            <a:r>
              <a:rPr b="1" lang="en"/>
              <a:t>explainability in medical imaging</a:t>
            </a:r>
            <a:r>
              <a:rPr lang="en"/>
              <a:t> </a:t>
            </a:r>
            <a:r>
              <a:rPr b="1" lang="en"/>
              <a:t>classification tasks</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Proposed </a:t>
            </a:r>
            <a:r>
              <a:rPr b="1" lang="en">
                <a:solidFill>
                  <a:schemeClr val="dk1"/>
                </a:solidFill>
              </a:rPr>
              <a:t>FIGAN framework</a:t>
            </a:r>
            <a:r>
              <a:rPr lang="en">
                <a:solidFill>
                  <a:schemeClr val="dk1"/>
                </a:solidFill>
              </a:rPr>
              <a:t> that uses a </a:t>
            </a:r>
            <a:r>
              <a:rPr b="1" lang="en">
                <a:solidFill>
                  <a:schemeClr val="dk1"/>
                </a:solidFill>
              </a:rPr>
              <a:t>Conditional Generative Adversarial Network(CGAN)</a:t>
            </a:r>
            <a:r>
              <a:rPr lang="en">
                <a:solidFill>
                  <a:schemeClr val="dk1"/>
                </a:solidFill>
              </a:rPr>
              <a:t> for visualizing CNN learned features.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How </a:t>
            </a:r>
            <a:r>
              <a:rPr b="1" lang="en"/>
              <a:t>FIGAN differs from other methods</a:t>
            </a:r>
            <a:r>
              <a:rPr lang="en"/>
              <a:t> in its approach to visualizing a CNN's learned features.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Provides an example of how FIGAN has been used in a </a:t>
            </a:r>
            <a:r>
              <a:rPr b="1" lang="en"/>
              <a:t>real-world medical imaging application</a:t>
            </a:r>
            <a:r>
              <a:rPr lang="en"/>
              <a:t>. </a:t>
            </a:r>
            <a:endParaRPr/>
          </a:p>
        </p:txBody>
      </p:sp>
      <p:sp>
        <p:nvSpPr>
          <p:cNvPr id="274" name="Google Shape;274;p33"/>
          <p:cNvSpPr txBox="1"/>
          <p:nvPr/>
        </p:nvSpPr>
        <p:spPr>
          <a:xfrm>
            <a:off x="0" y="28525"/>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RECENT APPLICATION</a:t>
            </a:r>
            <a:endParaRPr sz="1900"/>
          </a:p>
          <a:p>
            <a:pPr indent="0" lvl="0" marL="0" rtl="0" algn="ctr">
              <a:spcBef>
                <a:spcPts val="0"/>
              </a:spcBef>
              <a:spcAft>
                <a:spcPts val="0"/>
              </a:spcAft>
              <a:buNone/>
            </a:pPr>
            <a:r>
              <a:rPr lang="en" sz="1900"/>
              <a:t>Visualizing CNN’s Learned Features using FIGAN</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nvSpPr>
        <p:spPr>
          <a:xfrm>
            <a:off x="266250" y="1725145"/>
            <a:ext cx="861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Problem that the research paper addresses: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Limited explainability </a:t>
            </a:r>
            <a:r>
              <a:rPr lang="en"/>
              <a:t>in medical imaging classification tasks using CNN.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Lack of </a:t>
            </a:r>
            <a:r>
              <a:rPr b="1" lang="en">
                <a:solidFill>
                  <a:schemeClr val="dk1"/>
                </a:solidFill>
              </a:rPr>
              <a:t>transparency limits the translation</a:t>
            </a:r>
            <a:r>
              <a:rPr lang="en">
                <a:solidFill>
                  <a:schemeClr val="dk1"/>
                </a:solidFill>
              </a:rPr>
              <a:t> of these methods into clinical radiology practice.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Most </a:t>
            </a:r>
            <a:r>
              <a:rPr b="1" lang="en"/>
              <a:t>CNN’s architectural complexity</a:t>
            </a:r>
            <a:r>
              <a:rPr lang="en"/>
              <a:t> makes it difficult to explain the imaging features.</a:t>
            </a:r>
            <a:endParaRPr/>
          </a:p>
        </p:txBody>
      </p:sp>
      <p:sp>
        <p:nvSpPr>
          <p:cNvPr id="280" name="Google Shape;280;p3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22</a:t>
            </a:r>
            <a:r>
              <a:rPr lang="en" sz="1200">
                <a:solidFill>
                  <a:schemeClr val="dk1"/>
                </a:solidFill>
              </a:rPr>
              <a:t>/33</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nvSpPr>
        <p:spPr>
          <a:xfrm>
            <a:off x="159750" y="1186500"/>
            <a:ext cx="882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GANs are used to solve the problem:</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Researchers used </a:t>
            </a:r>
            <a:r>
              <a:rPr b="1" lang="en"/>
              <a:t>FIGAN Framework</a:t>
            </a:r>
            <a:r>
              <a:rPr lang="en"/>
              <a:t>(Type of </a:t>
            </a:r>
            <a:r>
              <a:rPr lang="en"/>
              <a:t>GAN) that </a:t>
            </a:r>
            <a:r>
              <a:rPr lang="en"/>
              <a:t>uses </a:t>
            </a:r>
            <a:r>
              <a:rPr b="1" lang="en"/>
              <a:t>CGAN</a:t>
            </a:r>
            <a:r>
              <a:rPr lang="en"/>
              <a:t> to create images representing </a:t>
            </a:r>
            <a:r>
              <a:rPr b="1" lang="en"/>
              <a:t>CNN's key features</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Solution involves a </a:t>
            </a:r>
            <a:r>
              <a:rPr b="1" lang="en"/>
              <a:t>two-stage training</a:t>
            </a:r>
            <a:r>
              <a:rPr lang="en"/>
              <a:t> process:</a:t>
            </a:r>
            <a:endParaRPr/>
          </a:p>
          <a:p>
            <a:pPr indent="-317500" lvl="1" marL="914400" rtl="0" algn="l">
              <a:spcBef>
                <a:spcPts val="0"/>
              </a:spcBef>
              <a:spcAft>
                <a:spcPts val="0"/>
              </a:spcAft>
              <a:buSzPts val="1400"/>
              <a:buChar char="○"/>
            </a:pPr>
            <a:r>
              <a:rPr lang="en"/>
              <a:t>First: train a </a:t>
            </a:r>
            <a:r>
              <a:rPr b="1" lang="en"/>
              <a:t>CNN on the medical imaging dataset</a:t>
            </a:r>
            <a:r>
              <a:rPr lang="en"/>
              <a:t> to be analyzed.</a:t>
            </a:r>
            <a:endParaRPr/>
          </a:p>
          <a:p>
            <a:pPr indent="-317500" lvl="1" marL="914400" rtl="0" algn="l">
              <a:spcBef>
                <a:spcPts val="0"/>
              </a:spcBef>
              <a:spcAft>
                <a:spcPts val="0"/>
              </a:spcAft>
              <a:buSzPts val="1400"/>
              <a:buChar char="○"/>
            </a:pPr>
            <a:r>
              <a:rPr lang="en"/>
              <a:t>Second:</a:t>
            </a:r>
            <a:r>
              <a:rPr lang="en"/>
              <a:t> train the </a:t>
            </a:r>
            <a:r>
              <a:rPr b="1" lang="en"/>
              <a:t>FIGAN model to generate images of main </a:t>
            </a:r>
            <a:r>
              <a:rPr b="1" lang="en"/>
              <a:t>features</a:t>
            </a:r>
            <a:r>
              <a:rPr lang="en"/>
              <a:t> from CNN</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The authors also perform a series of experiments to study the </a:t>
            </a:r>
            <a:r>
              <a:rPr b="1" lang="en"/>
              <a:t>effect of auxiliary segmentations, training sample size, and image resolution</a:t>
            </a:r>
            <a:r>
              <a:rPr lang="en"/>
              <a:t> on FIGAN's ability to provide consistent and interpretable synthetic images.</a:t>
            </a:r>
            <a:endParaRPr/>
          </a:p>
        </p:txBody>
      </p:sp>
      <p:sp>
        <p:nvSpPr>
          <p:cNvPr id="286" name="Google Shape;286;p3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23</a:t>
            </a:r>
            <a:r>
              <a:rPr lang="en" sz="1200">
                <a:solidFill>
                  <a:schemeClr val="dk1"/>
                </a:solidFill>
              </a:rPr>
              <a:t>/33</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24</a:t>
            </a:r>
            <a:r>
              <a:rPr lang="en" sz="1200">
                <a:solidFill>
                  <a:schemeClr val="dk1"/>
                </a:solidFill>
              </a:rPr>
              <a:t>/33</a:t>
            </a:r>
            <a:endParaRPr sz="1200"/>
          </a:p>
        </p:txBody>
      </p:sp>
      <p:sp>
        <p:nvSpPr>
          <p:cNvPr id="292" name="Google Shape;292;p36"/>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293" name="Google Shape;293;p36"/>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a:t>
            </a:r>
            <a:r>
              <a:rPr lang="en"/>
              <a:t>nd</a:t>
            </a:r>
            <a:endParaRPr/>
          </a:p>
          <a:p>
            <a:pPr indent="-317500" lvl="0" marL="457200" rtl="0" algn="l">
              <a:spcBef>
                <a:spcPts val="0"/>
              </a:spcBef>
              <a:spcAft>
                <a:spcPts val="0"/>
              </a:spcAft>
              <a:buSzPts val="1400"/>
              <a:buChar char="●"/>
            </a:pPr>
            <a:r>
              <a:rPr lang="en"/>
              <a:t>Generated Image Analysis (to </a:t>
            </a:r>
            <a:r>
              <a:rPr lang="en"/>
              <a:t>gain insights into the CNN's decision-making process</a:t>
            </a:r>
            <a:r>
              <a:rPr lang="en"/>
              <a:t>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grpSp>
        <p:nvGrpSpPr>
          <p:cNvPr id="294" name="Google Shape;294;p36"/>
          <p:cNvGrpSpPr/>
          <p:nvPr/>
        </p:nvGrpSpPr>
        <p:grpSpPr>
          <a:xfrm>
            <a:off x="97981" y="405495"/>
            <a:ext cx="6489022" cy="4431100"/>
            <a:chOff x="116806" y="500525"/>
            <a:chExt cx="6359916" cy="4272176"/>
          </a:xfrm>
        </p:grpSpPr>
        <p:cxnSp>
          <p:nvCxnSpPr>
            <p:cNvPr id="295" name="Google Shape;295;p36"/>
            <p:cNvCxnSpPr/>
            <p:nvPr/>
          </p:nvCxnSpPr>
          <p:spPr>
            <a:xfrm>
              <a:off x="117121" y="510753"/>
              <a:ext cx="0" cy="645600"/>
            </a:xfrm>
            <a:prstGeom prst="straightConnector1">
              <a:avLst/>
            </a:prstGeom>
            <a:noFill/>
            <a:ln cap="flat" cmpd="sng" w="19050">
              <a:solidFill>
                <a:srgbClr val="CC0000"/>
              </a:solidFill>
              <a:prstDash val="dash"/>
              <a:round/>
              <a:headEnd len="med" w="med" type="none"/>
              <a:tailEnd len="med" w="med" type="none"/>
            </a:ln>
          </p:spPr>
        </p:cxnSp>
        <p:cxnSp>
          <p:nvCxnSpPr>
            <p:cNvPr id="296" name="Google Shape;296;p36"/>
            <p:cNvCxnSpPr/>
            <p:nvPr/>
          </p:nvCxnSpPr>
          <p:spPr>
            <a:xfrm>
              <a:off x="116806" y="1148644"/>
              <a:ext cx="215100" cy="0"/>
            </a:xfrm>
            <a:prstGeom prst="straightConnector1">
              <a:avLst/>
            </a:prstGeom>
            <a:noFill/>
            <a:ln cap="flat" cmpd="sng" w="19050">
              <a:solidFill>
                <a:srgbClr val="CC0000"/>
              </a:solidFill>
              <a:prstDash val="dash"/>
              <a:round/>
              <a:headEnd len="med" w="med" type="none"/>
              <a:tailEnd len="med" w="med" type="none"/>
            </a:ln>
          </p:spPr>
        </p:cxnSp>
        <p:cxnSp>
          <p:nvCxnSpPr>
            <p:cNvPr id="297" name="Google Shape;297;p36"/>
            <p:cNvCxnSpPr/>
            <p:nvPr/>
          </p:nvCxnSpPr>
          <p:spPr>
            <a:xfrm rot="10800000">
              <a:off x="117133" y="3480425"/>
              <a:ext cx="85800" cy="300"/>
            </a:xfrm>
            <a:prstGeom prst="straightConnector1">
              <a:avLst/>
            </a:prstGeom>
            <a:noFill/>
            <a:ln cap="flat" cmpd="sng" w="28575">
              <a:solidFill>
                <a:schemeClr val="lt1"/>
              </a:solidFill>
              <a:prstDash val="solid"/>
              <a:round/>
              <a:headEnd len="med" w="med" type="none"/>
              <a:tailEnd len="med" w="med" type="none"/>
            </a:ln>
          </p:spPr>
        </p:cxnSp>
        <p:cxnSp>
          <p:nvCxnSpPr>
            <p:cNvPr id="298" name="Google Shape;298;p36"/>
            <p:cNvCxnSpPr/>
            <p:nvPr/>
          </p:nvCxnSpPr>
          <p:spPr>
            <a:xfrm rot="10800000">
              <a:off x="169008" y="3505875"/>
              <a:ext cx="0" cy="69600"/>
            </a:xfrm>
            <a:prstGeom prst="straightConnector1">
              <a:avLst/>
            </a:prstGeom>
            <a:noFill/>
            <a:ln cap="flat" cmpd="sng" w="28575">
              <a:solidFill>
                <a:schemeClr val="lt1"/>
              </a:solidFill>
              <a:prstDash val="solid"/>
              <a:round/>
              <a:headEnd len="med" w="med" type="none"/>
              <a:tailEnd len="med" w="med" type="none"/>
            </a:ln>
          </p:spPr>
        </p:cxnSp>
        <p:cxnSp>
          <p:nvCxnSpPr>
            <p:cNvPr id="299" name="Google Shape;299;p36"/>
            <p:cNvCxnSpPr/>
            <p:nvPr/>
          </p:nvCxnSpPr>
          <p:spPr>
            <a:xfrm>
              <a:off x="3296768" y="1290234"/>
              <a:ext cx="0" cy="645600"/>
            </a:xfrm>
            <a:prstGeom prst="straightConnector1">
              <a:avLst/>
            </a:prstGeom>
            <a:noFill/>
            <a:ln cap="flat" cmpd="sng" w="38100">
              <a:solidFill>
                <a:schemeClr val="lt1"/>
              </a:solidFill>
              <a:prstDash val="solid"/>
              <a:round/>
              <a:headEnd len="med" w="med" type="none"/>
              <a:tailEnd len="med" w="med" type="none"/>
            </a:ln>
          </p:spPr>
        </p:cxnSp>
        <p:pic>
          <p:nvPicPr>
            <p:cNvPr id="300" name="Google Shape;300;p36"/>
            <p:cNvPicPr preferRelativeResize="0"/>
            <p:nvPr/>
          </p:nvPicPr>
          <p:blipFill rotWithShape="1">
            <a:blip r:embed="rId4">
              <a:alphaModFix/>
            </a:blip>
            <a:srcRect b="0" l="2405" r="975" t="64434"/>
            <a:stretch/>
          </p:blipFill>
          <p:spPr>
            <a:xfrm>
              <a:off x="3353233" y="2146300"/>
              <a:ext cx="3080351" cy="2626401"/>
            </a:xfrm>
            <a:prstGeom prst="rect">
              <a:avLst/>
            </a:prstGeom>
            <a:noFill/>
            <a:ln>
              <a:noFill/>
            </a:ln>
          </p:spPr>
        </p:pic>
        <p:pic>
          <p:nvPicPr>
            <p:cNvPr id="301" name="Google Shape;301;p36"/>
            <p:cNvPicPr preferRelativeResize="0"/>
            <p:nvPr/>
          </p:nvPicPr>
          <p:blipFill rotWithShape="1">
            <a:blip r:embed="rId4">
              <a:alphaModFix/>
            </a:blip>
            <a:srcRect b="55575" l="2044" r="1533" t="0"/>
            <a:stretch/>
          </p:blipFill>
          <p:spPr>
            <a:xfrm>
              <a:off x="162233" y="549125"/>
              <a:ext cx="2826100" cy="3015974"/>
            </a:xfrm>
            <a:prstGeom prst="rect">
              <a:avLst/>
            </a:prstGeom>
            <a:noFill/>
            <a:ln>
              <a:noFill/>
            </a:ln>
          </p:spPr>
        </p:pic>
        <p:pic>
          <p:nvPicPr>
            <p:cNvPr id="302" name="Google Shape;302;p36"/>
            <p:cNvPicPr preferRelativeResize="0"/>
            <p:nvPr/>
          </p:nvPicPr>
          <p:blipFill rotWithShape="1">
            <a:blip r:embed="rId4">
              <a:alphaModFix/>
            </a:blip>
            <a:srcRect b="36023" l="3493" r="0" t="44579"/>
            <a:stretch/>
          </p:blipFill>
          <p:spPr>
            <a:xfrm>
              <a:off x="3333750" y="660650"/>
              <a:ext cx="3142350" cy="1463126"/>
            </a:xfrm>
            <a:prstGeom prst="rect">
              <a:avLst/>
            </a:prstGeom>
            <a:noFill/>
            <a:ln>
              <a:noFill/>
            </a:ln>
          </p:spPr>
        </p:pic>
        <p:cxnSp>
          <p:nvCxnSpPr>
            <p:cNvPr id="303" name="Google Shape;303;p36"/>
            <p:cNvCxnSpPr/>
            <p:nvPr/>
          </p:nvCxnSpPr>
          <p:spPr>
            <a:xfrm>
              <a:off x="143392" y="500525"/>
              <a:ext cx="1441200" cy="0"/>
            </a:xfrm>
            <a:prstGeom prst="straightConnector1">
              <a:avLst/>
            </a:prstGeom>
            <a:noFill/>
            <a:ln cap="flat" cmpd="sng" w="19050">
              <a:solidFill>
                <a:srgbClr val="CC0000"/>
              </a:solidFill>
              <a:prstDash val="dash"/>
              <a:round/>
              <a:headEnd len="med" w="med" type="none"/>
              <a:tailEnd len="med" w="med" type="none"/>
            </a:ln>
          </p:spPr>
        </p:cxnSp>
        <p:cxnSp>
          <p:nvCxnSpPr>
            <p:cNvPr id="304" name="Google Shape;304;p36"/>
            <p:cNvCxnSpPr/>
            <p:nvPr/>
          </p:nvCxnSpPr>
          <p:spPr>
            <a:xfrm>
              <a:off x="3090322" y="637987"/>
              <a:ext cx="3386400" cy="0"/>
            </a:xfrm>
            <a:prstGeom prst="straightConnector1">
              <a:avLst/>
            </a:prstGeom>
            <a:noFill/>
            <a:ln cap="flat" cmpd="sng" w="19050">
              <a:solidFill>
                <a:schemeClr val="dk2"/>
              </a:solidFill>
              <a:prstDash val="dash"/>
              <a:round/>
              <a:headEnd len="med" w="med" type="none"/>
              <a:tailEnd len="med" w="med" type="none"/>
            </a:ln>
          </p:spPr>
        </p:cxnSp>
        <p:cxnSp>
          <p:nvCxnSpPr>
            <p:cNvPr id="305" name="Google Shape;305;p36"/>
            <p:cNvCxnSpPr/>
            <p:nvPr/>
          </p:nvCxnSpPr>
          <p:spPr>
            <a:xfrm>
              <a:off x="3295321" y="1305200"/>
              <a:ext cx="0" cy="2181600"/>
            </a:xfrm>
            <a:prstGeom prst="straightConnector1">
              <a:avLst/>
            </a:prstGeom>
            <a:noFill/>
            <a:ln cap="flat" cmpd="sng" w="19050">
              <a:solidFill>
                <a:srgbClr val="1155CC"/>
              </a:solidFill>
              <a:prstDash val="dash"/>
              <a:round/>
              <a:headEnd len="med" w="med" type="none"/>
              <a:tailEnd len="med" w="med" type="none"/>
            </a:ln>
          </p:spPr>
        </p:cxnSp>
        <p:cxnSp>
          <p:nvCxnSpPr>
            <p:cNvPr id="306" name="Google Shape;306;p36"/>
            <p:cNvCxnSpPr/>
            <p:nvPr/>
          </p:nvCxnSpPr>
          <p:spPr>
            <a:xfrm>
              <a:off x="1719517" y="3480700"/>
              <a:ext cx="1579800" cy="0"/>
            </a:xfrm>
            <a:prstGeom prst="straightConnector1">
              <a:avLst/>
            </a:prstGeom>
            <a:noFill/>
            <a:ln cap="flat" cmpd="sng" w="19050">
              <a:solidFill>
                <a:srgbClr val="1155CC"/>
              </a:solidFill>
              <a:prstDash val="dash"/>
              <a:round/>
              <a:headEnd len="med" w="med" type="none"/>
              <a:tailEnd len="med" w="med" type="none"/>
            </a:ln>
          </p:spPr>
        </p:cxnSp>
        <p:cxnSp>
          <p:nvCxnSpPr>
            <p:cNvPr id="307" name="Google Shape;307;p36"/>
            <p:cNvCxnSpPr/>
            <p:nvPr/>
          </p:nvCxnSpPr>
          <p:spPr>
            <a:xfrm rot="10800000">
              <a:off x="228492" y="3480568"/>
              <a:ext cx="1251000" cy="0"/>
            </a:xfrm>
            <a:prstGeom prst="straightConnector1">
              <a:avLst/>
            </a:prstGeom>
            <a:noFill/>
            <a:ln cap="flat" cmpd="sng" w="28575">
              <a:solidFill>
                <a:schemeClr val="lt1"/>
              </a:solidFill>
              <a:prstDash val="solid"/>
              <a:round/>
              <a:headEnd len="med" w="med" type="none"/>
              <a:tailEnd len="med" w="med" type="none"/>
            </a:ln>
          </p:spPr>
        </p:cxnSp>
        <p:cxnSp>
          <p:nvCxnSpPr>
            <p:cNvPr id="308" name="Google Shape;308;p36"/>
            <p:cNvCxnSpPr/>
            <p:nvPr/>
          </p:nvCxnSpPr>
          <p:spPr>
            <a:xfrm>
              <a:off x="1593937" y="500525"/>
              <a:ext cx="1441200" cy="0"/>
            </a:xfrm>
            <a:prstGeom prst="straightConnector1">
              <a:avLst/>
            </a:prstGeom>
            <a:noFill/>
            <a:ln cap="flat" cmpd="sng" w="19050">
              <a:solidFill>
                <a:srgbClr val="CC0000"/>
              </a:solidFill>
              <a:prstDash val="dash"/>
              <a:round/>
              <a:headEnd len="med" w="med" type="none"/>
              <a:tailEnd len="med" w="med" type="none"/>
            </a:ln>
          </p:spPr>
        </p:cxnSp>
        <p:cxnSp>
          <p:nvCxnSpPr>
            <p:cNvPr id="309" name="Google Shape;309;p36"/>
            <p:cNvCxnSpPr/>
            <p:nvPr/>
          </p:nvCxnSpPr>
          <p:spPr>
            <a:xfrm>
              <a:off x="3031621" y="501273"/>
              <a:ext cx="188100" cy="0"/>
            </a:xfrm>
            <a:prstGeom prst="straightConnector1">
              <a:avLst/>
            </a:prstGeom>
            <a:noFill/>
            <a:ln cap="flat" cmpd="sng" w="19050">
              <a:solidFill>
                <a:srgbClr val="CC0000"/>
              </a:solidFill>
              <a:prstDash val="dash"/>
              <a:round/>
              <a:headEnd len="med" w="med" type="none"/>
              <a:tailEnd len="med" w="med" type="none"/>
            </a:ln>
          </p:spPr>
        </p:cxnSp>
        <p:cxnSp>
          <p:nvCxnSpPr>
            <p:cNvPr id="310" name="Google Shape;310;p36"/>
            <p:cNvCxnSpPr/>
            <p:nvPr/>
          </p:nvCxnSpPr>
          <p:spPr>
            <a:xfrm>
              <a:off x="3226636" y="522478"/>
              <a:ext cx="0" cy="140100"/>
            </a:xfrm>
            <a:prstGeom prst="straightConnector1">
              <a:avLst/>
            </a:prstGeom>
            <a:noFill/>
            <a:ln cap="flat" cmpd="sng" w="19050">
              <a:solidFill>
                <a:srgbClr val="CC0000"/>
              </a:solidFill>
              <a:prstDash val="dash"/>
              <a:round/>
              <a:headEnd len="med" w="med" type="none"/>
              <a:tailEnd len="med" w="med" type="none"/>
            </a:ln>
          </p:spPr>
        </p:cxnSp>
        <p:cxnSp>
          <p:nvCxnSpPr>
            <p:cNvPr id="311" name="Google Shape;311;p36"/>
            <p:cNvCxnSpPr/>
            <p:nvPr/>
          </p:nvCxnSpPr>
          <p:spPr>
            <a:xfrm>
              <a:off x="3227325" y="624276"/>
              <a:ext cx="0" cy="1161600"/>
            </a:xfrm>
            <a:prstGeom prst="straightConnector1">
              <a:avLst/>
            </a:prstGeom>
            <a:noFill/>
            <a:ln cap="flat" cmpd="sng" w="19050">
              <a:solidFill>
                <a:srgbClr val="CC0000"/>
              </a:solidFill>
              <a:prstDash val="dash"/>
              <a:round/>
              <a:headEnd len="med" w="med" type="none"/>
              <a:tailEnd len="med" w="med" type="none"/>
            </a:ln>
          </p:spPr>
        </p:cxnSp>
        <p:cxnSp>
          <p:nvCxnSpPr>
            <p:cNvPr id="312" name="Google Shape;312;p36"/>
            <p:cNvCxnSpPr/>
            <p:nvPr/>
          </p:nvCxnSpPr>
          <p:spPr>
            <a:xfrm>
              <a:off x="3072180" y="627021"/>
              <a:ext cx="0" cy="544800"/>
            </a:xfrm>
            <a:prstGeom prst="straightConnector1">
              <a:avLst/>
            </a:prstGeom>
            <a:noFill/>
            <a:ln cap="flat" cmpd="sng" w="19050">
              <a:solidFill>
                <a:schemeClr val="dk2"/>
              </a:solidFill>
              <a:prstDash val="dash"/>
              <a:round/>
              <a:headEnd len="med" w="med" type="none"/>
              <a:tailEnd len="med" w="med" type="none"/>
            </a:ln>
          </p:spPr>
        </p:cxnSp>
        <p:cxnSp>
          <p:nvCxnSpPr>
            <p:cNvPr id="313" name="Google Shape;313;p36"/>
            <p:cNvCxnSpPr/>
            <p:nvPr/>
          </p:nvCxnSpPr>
          <p:spPr>
            <a:xfrm>
              <a:off x="1908333" y="1167850"/>
              <a:ext cx="1172400" cy="0"/>
            </a:xfrm>
            <a:prstGeom prst="straightConnector1">
              <a:avLst/>
            </a:prstGeom>
            <a:noFill/>
            <a:ln cap="flat" cmpd="sng" w="19050">
              <a:solidFill>
                <a:schemeClr val="dk2"/>
              </a:solidFill>
              <a:prstDash val="dash"/>
              <a:round/>
              <a:headEnd len="med" w="med" type="none"/>
              <a:tailEnd len="med" w="med" type="none"/>
            </a:ln>
          </p:spPr>
        </p:cxnSp>
        <p:cxnSp>
          <p:nvCxnSpPr>
            <p:cNvPr id="314" name="Google Shape;314;p36"/>
            <p:cNvCxnSpPr/>
            <p:nvPr/>
          </p:nvCxnSpPr>
          <p:spPr>
            <a:xfrm>
              <a:off x="3289961" y="1739246"/>
              <a:ext cx="0" cy="140100"/>
            </a:xfrm>
            <a:prstGeom prst="straightConnector1">
              <a:avLst/>
            </a:prstGeom>
            <a:noFill/>
            <a:ln cap="flat" cmpd="sng" w="19050">
              <a:solidFill>
                <a:srgbClr val="CC0000"/>
              </a:solidFill>
              <a:prstDash val="dash"/>
              <a:round/>
              <a:headEnd len="med" w="med" type="none"/>
              <a:tailEnd len="med" w="med" type="none"/>
            </a:ln>
          </p:spPr>
        </p:cxnSp>
        <p:cxnSp>
          <p:nvCxnSpPr>
            <p:cNvPr id="315" name="Google Shape;315;p36"/>
            <p:cNvCxnSpPr/>
            <p:nvPr/>
          </p:nvCxnSpPr>
          <p:spPr>
            <a:xfrm>
              <a:off x="3277550" y="1303992"/>
              <a:ext cx="108600" cy="0"/>
            </a:xfrm>
            <a:prstGeom prst="straightConnector1">
              <a:avLst/>
            </a:prstGeom>
            <a:noFill/>
            <a:ln cap="flat" cmpd="sng" w="19050">
              <a:solidFill>
                <a:srgbClr val="1155CC"/>
              </a:solidFill>
              <a:prstDash val="dash"/>
              <a:round/>
              <a:headEnd len="med" w="med" type="none"/>
              <a:tailEnd len="med" w="med" type="none"/>
            </a:ln>
          </p:spPr>
        </p:cxnSp>
        <p:cxnSp>
          <p:nvCxnSpPr>
            <p:cNvPr id="316" name="Google Shape;316;p36"/>
            <p:cNvCxnSpPr/>
            <p:nvPr/>
          </p:nvCxnSpPr>
          <p:spPr>
            <a:xfrm>
              <a:off x="3360000" y="1303992"/>
              <a:ext cx="26700" cy="0"/>
            </a:xfrm>
            <a:prstGeom prst="straightConnector1">
              <a:avLst/>
            </a:prstGeom>
            <a:noFill/>
            <a:ln cap="flat" cmpd="sng" w="19050">
              <a:solidFill>
                <a:srgbClr val="1155CC"/>
              </a:solidFill>
              <a:prstDash val="dash"/>
              <a:round/>
              <a:headEnd len="med" w="med" type="none"/>
              <a:tailEnd len="med" w="med" type="none"/>
            </a:ln>
          </p:spPr>
        </p:cxnSp>
        <p:cxnSp>
          <p:nvCxnSpPr>
            <p:cNvPr id="317" name="Google Shape;317;p36"/>
            <p:cNvCxnSpPr/>
            <p:nvPr/>
          </p:nvCxnSpPr>
          <p:spPr>
            <a:xfrm>
              <a:off x="3308417" y="1109235"/>
              <a:ext cx="0" cy="140100"/>
            </a:xfrm>
            <a:prstGeom prst="straightConnector1">
              <a:avLst/>
            </a:prstGeom>
            <a:noFill/>
            <a:ln cap="flat" cmpd="sng" w="19050">
              <a:solidFill>
                <a:srgbClr val="CC0000"/>
              </a:solidFill>
              <a:prstDash val="dash"/>
              <a:round/>
              <a:headEnd len="med" w="med" type="none"/>
              <a:tailEnd len="med" w="med" type="none"/>
            </a:ln>
          </p:spPr>
        </p:cxnSp>
        <p:cxnSp>
          <p:nvCxnSpPr>
            <p:cNvPr id="318" name="Google Shape;318;p36"/>
            <p:cNvCxnSpPr/>
            <p:nvPr/>
          </p:nvCxnSpPr>
          <p:spPr>
            <a:xfrm>
              <a:off x="3361689" y="1688370"/>
              <a:ext cx="26700" cy="0"/>
            </a:xfrm>
            <a:prstGeom prst="straightConnector1">
              <a:avLst/>
            </a:prstGeom>
            <a:noFill/>
            <a:ln cap="flat" cmpd="sng" w="19050">
              <a:solidFill>
                <a:srgbClr val="1155CC"/>
              </a:solidFill>
              <a:prstDash val="dash"/>
              <a:round/>
              <a:headEnd len="med" w="med" type="none"/>
              <a:tailEnd len="med" w="med" type="none"/>
            </a:ln>
          </p:spPr>
        </p:cxnSp>
        <p:cxnSp>
          <p:nvCxnSpPr>
            <p:cNvPr id="319" name="Google Shape;319;p36"/>
            <p:cNvCxnSpPr/>
            <p:nvPr/>
          </p:nvCxnSpPr>
          <p:spPr>
            <a:xfrm>
              <a:off x="3285994" y="1688370"/>
              <a:ext cx="61500" cy="0"/>
            </a:xfrm>
            <a:prstGeom prst="straightConnector1">
              <a:avLst/>
            </a:prstGeom>
            <a:noFill/>
            <a:ln cap="flat" cmpd="sng" w="19050">
              <a:solidFill>
                <a:srgbClr val="1155CC"/>
              </a:solidFill>
              <a:prstDash val="dash"/>
              <a:round/>
              <a:headEnd len="med" w="med" type="none"/>
              <a:tailEnd len="med" w="med"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nvSpPr>
        <p:spPr>
          <a:xfrm>
            <a:off x="46650" y="1401900"/>
            <a:ext cx="9050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Results</a:t>
            </a:r>
            <a:r>
              <a:rPr b="1" lang="en">
                <a:solidFill>
                  <a:schemeClr val="dk1"/>
                </a:solidFill>
              </a:rPr>
              <a:t> of the research paper</a:t>
            </a:r>
            <a:r>
              <a:rPr b="1" lang="en">
                <a:solidFill>
                  <a:schemeClr val="dk1"/>
                </a:solidFill>
              </a:rPr>
              <a: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Proposed FIGAN framework provides a </a:t>
            </a:r>
            <a:r>
              <a:rPr b="1" lang="en">
                <a:solidFill>
                  <a:schemeClr val="dk1"/>
                </a:solidFill>
              </a:rPr>
              <a:t>new level of understanding and explainability</a:t>
            </a:r>
            <a:r>
              <a:rPr lang="en">
                <a:solidFill>
                  <a:schemeClr val="dk1"/>
                </a:solidFill>
              </a:rPr>
              <a:t> in medical imaging classification tasks.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Using FIGAN on previously developed CNNs (Gradient-Based Saliency Maps, Attention Networks) show that the resulting feature interpretations can </a:t>
            </a:r>
            <a:r>
              <a:rPr b="1" lang="en">
                <a:solidFill>
                  <a:schemeClr val="dk1"/>
                </a:solidFill>
              </a:rPr>
              <a:t>clarify ambiguities within attention areas</a:t>
            </a:r>
            <a:r>
              <a:rPr lang="en">
                <a:solidFill>
                  <a:schemeClr val="dk1"/>
                </a:solidFill>
              </a:rPr>
              <a:t> highlighted.</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authors also demonstrate that </a:t>
            </a:r>
            <a:r>
              <a:rPr b="1" lang="en">
                <a:solidFill>
                  <a:schemeClr val="dk1"/>
                </a:solidFill>
              </a:rPr>
              <a:t>FIGAN can provide consistent and interpretable synthetic images across a range of medical imaging datasets.</a:t>
            </a:r>
            <a:endParaRPr b="1">
              <a:solidFill>
                <a:schemeClr val="dk1"/>
              </a:solidFill>
            </a:endParaRPr>
          </a:p>
        </p:txBody>
      </p:sp>
      <p:sp>
        <p:nvSpPr>
          <p:cNvPr id="325" name="Google Shape;325;p3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25</a:t>
            </a:r>
            <a:r>
              <a:rPr lang="en" sz="1200">
                <a:solidFill>
                  <a:schemeClr val="dk1"/>
                </a:solidFill>
              </a:rPr>
              <a:t>/33</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26</a:t>
            </a:r>
            <a:r>
              <a:rPr lang="en" sz="1200">
                <a:solidFill>
                  <a:schemeClr val="dk1"/>
                </a:solidFill>
              </a:rPr>
              <a:t>/33</a:t>
            </a:r>
            <a:endParaRPr sz="1200"/>
          </a:p>
        </p:txBody>
      </p:sp>
      <p:sp>
        <p:nvSpPr>
          <p:cNvPr id="331" name="Google Shape;331;p38"/>
          <p:cNvSpPr txBox="1"/>
          <p:nvPr/>
        </p:nvSpPr>
        <p:spPr>
          <a:xfrm>
            <a:off x="46650" y="1078650"/>
            <a:ext cx="9050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Limitations of the research paper: </a:t>
            </a:r>
            <a:endParaRPr b="1">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Proposed </a:t>
            </a:r>
            <a:r>
              <a:rPr b="1" lang="en">
                <a:solidFill>
                  <a:schemeClr val="dk1"/>
                </a:solidFill>
              </a:rPr>
              <a:t>FIGAN framework requires a pre-trained CNN</a:t>
            </a:r>
            <a:r>
              <a:rPr lang="en">
                <a:solidFill>
                  <a:schemeClr val="dk1"/>
                </a:solidFill>
              </a:rPr>
              <a:t>, which may not always be available or may not be applicable to all medical imaging classification tasks.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Synthetic images generated by FIGAN may </a:t>
            </a:r>
            <a:r>
              <a:rPr b="1" lang="en">
                <a:solidFill>
                  <a:schemeClr val="dk1"/>
                </a:solidFill>
              </a:rPr>
              <a:t>not always be clinically relevant or useful for diagnosis.</a:t>
            </a:r>
            <a:endParaRPr b="1">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Further experiments by authors show that </a:t>
            </a:r>
            <a:r>
              <a:rPr b="1" lang="en">
                <a:solidFill>
                  <a:schemeClr val="dk1"/>
                </a:solidFill>
              </a:rPr>
              <a:t>FIGAN's ability</a:t>
            </a:r>
            <a:r>
              <a:rPr lang="en">
                <a:solidFill>
                  <a:schemeClr val="dk1"/>
                </a:solidFill>
              </a:rPr>
              <a:t> </a:t>
            </a:r>
            <a:r>
              <a:rPr b="1" lang="en">
                <a:solidFill>
                  <a:schemeClr val="dk1"/>
                </a:solidFill>
              </a:rPr>
              <a:t>is affected by auxiliary segmentations, training sample size, and image resolution</a:t>
            </a:r>
            <a:r>
              <a:rPr lang="en">
                <a:solidFill>
                  <a:schemeClr val="dk1"/>
                </a:solidFill>
              </a:rPr>
              <a:t>.</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Additionally, the authors notes the </a:t>
            </a:r>
            <a:r>
              <a:rPr b="1" lang="en">
                <a:solidFill>
                  <a:schemeClr val="dk1"/>
                </a:solidFill>
              </a:rPr>
              <a:t>interpretability of CNNs as a complex and ongoing research area</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FIGAN is just one approach</a:t>
            </a:r>
            <a:r>
              <a:rPr lang="en">
                <a:solidFill>
                  <a:schemeClr val="dk1"/>
                </a:solidFill>
              </a:rPr>
              <a:t> to improving the </a:t>
            </a:r>
            <a:r>
              <a:rPr b="1" lang="en">
                <a:solidFill>
                  <a:schemeClr val="dk1"/>
                </a:solidFill>
              </a:rPr>
              <a:t>explainability of CNNs in medical imaging</a:t>
            </a:r>
            <a:r>
              <a:rPr lang="en">
                <a:solidFill>
                  <a:schemeClr val="dk1"/>
                </a:solidFill>
              </a:rPr>
              <a:t> classification tasks.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27</a:t>
            </a:r>
            <a:r>
              <a:rPr lang="en" sz="1200">
                <a:solidFill>
                  <a:schemeClr val="dk1"/>
                </a:solidFill>
              </a:rPr>
              <a:t>/33</a:t>
            </a:r>
            <a:endParaRPr sz="1200"/>
          </a:p>
        </p:txBody>
      </p:sp>
      <p:sp>
        <p:nvSpPr>
          <p:cNvPr id="337" name="Google Shape;337;p39"/>
          <p:cNvSpPr txBox="1"/>
          <p:nvPr/>
        </p:nvSpPr>
        <p:spPr>
          <a:xfrm>
            <a:off x="659400" y="4220100"/>
            <a:ext cx="78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BEFORE 				                                			AFTER             </a:t>
            </a:r>
            <a:endParaRPr/>
          </a:p>
        </p:txBody>
      </p:sp>
      <p:pic>
        <p:nvPicPr>
          <p:cNvPr id="338" name="Google Shape;338;p39"/>
          <p:cNvPicPr preferRelativeResize="0"/>
          <p:nvPr/>
        </p:nvPicPr>
        <p:blipFill>
          <a:blip r:embed="rId3">
            <a:alphaModFix/>
          </a:blip>
          <a:stretch>
            <a:fillRect/>
          </a:stretch>
        </p:blipFill>
        <p:spPr>
          <a:xfrm>
            <a:off x="4608332" y="1240225"/>
            <a:ext cx="4451780" cy="2967841"/>
          </a:xfrm>
          <a:prstGeom prst="rect">
            <a:avLst/>
          </a:prstGeom>
          <a:noFill/>
          <a:ln>
            <a:noFill/>
          </a:ln>
        </p:spPr>
      </p:pic>
      <p:pic>
        <p:nvPicPr>
          <p:cNvPr id="339" name="Google Shape;339;p39"/>
          <p:cNvPicPr preferRelativeResize="0"/>
          <p:nvPr/>
        </p:nvPicPr>
        <p:blipFill>
          <a:blip r:embed="rId4">
            <a:alphaModFix/>
          </a:blip>
          <a:stretch>
            <a:fillRect/>
          </a:stretch>
        </p:blipFill>
        <p:spPr>
          <a:xfrm>
            <a:off x="83888" y="1240225"/>
            <a:ext cx="4451780" cy="2967850"/>
          </a:xfrm>
          <a:prstGeom prst="rect">
            <a:avLst/>
          </a:prstGeom>
          <a:noFill/>
          <a:ln>
            <a:noFill/>
          </a:ln>
        </p:spPr>
      </p:pic>
      <p:sp>
        <p:nvSpPr>
          <p:cNvPr id="340" name="Google Shape;340;p39"/>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THE STORY ENDING</a:t>
            </a:r>
            <a:endParaRPr b="1" sz="1820"/>
          </a:p>
        </p:txBody>
      </p:sp>
      <p:sp>
        <p:nvSpPr>
          <p:cNvPr id="341" name="Google Shape;341;p39"/>
          <p:cNvSpPr txBox="1"/>
          <p:nvPr>
            <p:ph type="title"/>
          </p:nvPr>
        </p:nvSpPr>
        <p:spPr>
          <a:xfrm>
            <a:off x="0" y="702525"/>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20"/>
              <a:t>Young Photographer got this result after using </a:t>
            </a:r>
            <a:r>
              <a:rPr b="1" lang="en" sz="1820"/>
              <a:t>GAN</a:t>
            </a:r>
            <a:r>
              <a:rPr lang="en" sz="1820"/>
              <a:t> for his problem</a:t>
            </a:r>
            <a:endParaRPr sz="18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28</a:t>
            </a:r>
            <a:r>
              <a:rPr lang="en" sz="1200">
                <a:solidFill>
                  <a:schemeClr val="dk1"/>
                </a:solidFill>
              </a:rPr>
              <a:t>/33</a:t>
            </a:r>
            <a:endParaRPr sz="1200"/>
          </a:p>
        </p:txBody>
      </p:sp>
      <p:pic>
        <p:nvPicPr>
          <p:cNvPr id="347" name="Google Shape;347;p40"/>
          <p:cNvPicPr preferRelativeResize="0"/>
          <p:nvPr/>
        </p:nvPicPr>
        <p:blipFill>
          <a:blip r:embed="rId3">
            <a:alphaModFix/>
          </a:blip>
          <a:stretch>
            <a:fillRect/>
          </a:stretch>
        </p:blipFill>
        <p:spPr>
          <a:xfrm>
            <a:off x="4650756" y="120700"/>
            <a:ext cx="3170482" cy="2135687"/>
          </a:xfrm>
          <a:prstGeom prst="rect">
            <a:avLst/>
          </a:prstGeom>
          <a:noFill/>
          <a:ln>
            <a:noFill/>
          </a:ln>
        </p:spPr>
      </p:pic>
      <p:pic>
        <p:nvPicPr>
          <p:cNvPr id="348" name="Google Shape;348;p40"/>
          <p:cNvPicPr preferRelativeResize="0"/>
          <p:nvPr/>
        </p:nvPicPr>
        <p:blipFill>
          <a:blip r:embed="rId4">
            <a:alphaModFix/>
          </a:blip>
          <a:stretch>
            <a:fillRect/>
          </a:stretch>
        </p:blipFill>
        <p:spPr>
          <a:xfrm>
            <a:off x="1322750" y="120701"/>
            <a:ext cx="3170491" cy="2135686"/>
          </a:xfrm>
          <a:prstGeom prst="rect">
            <a:avLst/>
          </a:prstGeom>
          <a:noFill/>
          <a:ln>
            <a:noFill/>
          </a:ln>
        </p:spPr>
      </p:pic>
      <p:pic>
        <p:nvPicPr>
          <p:cNvPr id="349" name="Google Shape;349;p40"/>
          <p:cNvPicPr preferRelativeResize="0"/>
          <p:nvPr/>
        </p:nvPicPr>
        <p:blipFill>
          <a:blip r:embed="rId5">
            <a:alphaModFix/>
          </a:blip>
          <a:stretch>
            <a:fillRect/>
          </a:stretch>
        </p:blipFill>
        <p:spPr>
          <a:xfrm>
            <a:off x="4650770" y="2319931"/>
            <a:ext cx="3170480" cy="2135686"/>
          </a:xfrm>
          <a:prstGeom prst="rect">
            <a:avLst/>
          </a:prstGeom>
          <a:noFill/>
          <a:ln>
            <a:noFill/>
          </a:ln>
        </p:spPr>
      </p:pic>
      <p:pic>
        <p:nvPicPr>
          <p:cNvPr id="350" name="Google Shape;350;p40"/>
          <p:cNvPicPr preferRelativeResize="0"/>
          <p:nvPr/>
        </p:nvPicPr>
        <p:blipFill>
          <a:blip r:embed="rId6">
            <a:alphaModFix/>
          </a:blip>
          <a:stretch>
            <a:fillRect/>
          </a:stretch>
        </p:blipFill>
        <p:spPr>
          <a:xfrm>
            <a:off x="1318846" y="2333054"/>
            <a:ext cx="3170480" cy="2135696"/>
          </a:xfrm>
          <a:prstGeom prst="rect">
            <a:avLst/>
          </a:prstGeom>
          <a:noFill/>
          <a:ln>
            <a:noFill/>
          </a:ln>
        </p:spPr>
      </p:pic>
      <p:sp>
        <p:nvSpPr>
          <p:cNvPr id="351" name="Google Shape;351;p40"/>
          <p:cNvSpPr txBox="1"/>
          <p:nvPr/>
        </p:nvSpPr>
        <p:spPr>
          <a:xfrm>
            <a:off x="1318850" y="4408925"/>
            <a:ext cx="78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BEFORE 							AFTER               </a:t>
            </a:r>
            <a:r>
              <a:rPr lang="en"/>
              <a:t>(Source: [</a:t>
            </a:r>
            <a:r>
              <a:rPr lang="en" u="sng">
                <a:solidFill>
                  <a:schemeClr val="hlink"/>
                </a:solidFill>
                <a:hlinkClick r:id="rId7"/>
              </a:rPr>
              <a:t>8</a:t>
            </a:r>
            <a:r>
              <a:rPr lang="en"/>
              <a:t>] </a:t>
            </a:r>
            <a:r>
              <a:rPr lang="en" u="sng">
                <a:solidFill>
                  <a:schemeClr val="hlink"/>
                </a:solidFill>
                <a:hlinkClick r:id="rId8"/>
              </a:rPr>
              <a:t>See this</a:t>
            </a:r>
            <a:r>
              <a:rPr lang="en"/>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29</a:t>
            </a:r>
            <a:r>
              <a:rPr lang="en" sz="1200">
                <a:solidFill>
                  <a:schemeClr val="dk1"/>
                </a:solidFill>
              </a:rPr>
              <a:t>/33</a:t>
            </a:r>
            <a:endParaRPr sz="1200"/>
          </a:p>
        </p:txBody>
      </p:sp>
      <p:sp>
        <p:nvSpPr>
          <p:cNvPr id="357" name="Google Shape;357;p41"/>
          <p:cNvSpPr txBox="1"/>
          <p:nvPr/>
        </p:nvSpPr>
        <p:spPr>
          <a:xfrm>
            <a:off x="-100" y="1583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From a simple idea, GANs has created a storm.</a:t>
            </a:r>
            <a:endParaRPr b="1" sz="1800"/>
          </a:p>
        </p:txBody>
      </p:sp>
      <p:pic>
        <p:nvPicPr>
          <p:cNvPr id="358" name="Google Shape;358;p41"/>
          <p:cNvPicPr preferRelativeResize="0"/>
          <p:nvPr/>
        </p:nvPicPr>
        <p:blipFill rotWithShape="1">
          <a:blip r:embed="rId3">
            <a:alphaModFix/>
          </a:blip>
          <a:srcRect b="8961" l="10207" r="8905" t="6019"/>
          <a:stretch/>
        </p:blipFill>
        <p:spPr>
          <a:xfrm>
            <a:off x="1067488" y="577700"/>
            <a:ext cx="7009035" cy="3683300"/>
          </a:xfrm>
          <a:prstGeom prst="rect">
            <a:avLst/>
          </a:prstGeom>
          <a:noFill/>
          <a:ln>
            <a:noFill/>
          </a:ln>
        </p:spPr>
      </p:pic>
      <p:sp>
        <p:nvSpPr>
          <p:cNvPr id="359" name="Google Shape;359;p41"/>
          <p:cNvSpPr txBox="1"/>
          <p:nvPr/>
        </p:nvSpPr>
        <p:spPr>
          <a:xfrm>
            <a:off x="13" y="42610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Backend of these apps are powered by various architectures of GANs.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28750" y="833550"/>
            <a:ext cx="8686500" cy="3476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Introductio</a:t>
            </a:r>
            <a:r>
              <a:rPr b="1" lang="en" sz="1600">
                <a:solidFill>
                  <a:schemeClr val="dk1"/>
                </a:solidFill>
              </a:rPr>
              <a:t>n</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Discriminative and Generative models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Details of Generative Adversarial Networks</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Components</a:t>
            </a:r>
            <a:r>
              <a:rPr b="1" lang="en" sz="1600">
                <a:solidFill>
                  <a:schemeClr val="dk1"/>
                </a:solidFill>
              </a:rPr>
              <a:t> </a:t>
            </a:r>
            <a:r>
              <a:rPr lang="en" sz="1600">
                <a:solidFill>
                  <a:schemeClr val="dk1"/>
                </a:solidFill>
              </a:rPr>
              <a:t>–</a:t>
            </a:r>
            <a:r>
              <a:rPr b="1" lang="en" sz="1600">
                <a:solidFill>
                  <a:schemeClr val="dk1"/>
                </a:solidFill>
              </a:rPr>
              <a:t> </a:t>
            </a:r>
            <a:r>
              <a:rPr lang="en" sz="1600">
                <a:solidFill>
                  <a:schemeClr val="dk1"/>
                </a:solidFill>
              </a:rPr>
              <a:t>Generator &amp; Discriminator</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Architecture</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Loss Function</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Training</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Challenges of GANs </a:t>
            </a:r>
            <a:r>
              <a:rPr lang="en" sz="1600">
                <a:solidFill>
                  <a:schemeClr val="dk1"/>
                </a:solidFill>
              </a:rPr>
              <a:t>–</a:t>
            </a:r>
            <a:r>
              <a:rPr b="1" lang="en" sz="1600">
                <a:solidFill>
                  <a:schemeClr val="dk1"/>
                </a:solidFill>
              </a:rPr>
              <a:t> </a:t>
            </a:r>
            <a:r>
              <a:rPr lang="en" sz="1600">
                <a:solidFill>
                  <a:schemeClr val="dk1"/>
                </a:solidFill>
              </a:rPr>
              <a:t>Mode Collapse &amp; Non-Convergence</a:t>
            </a:r>
            <a:endParaRPr sz="1600">
              <a:solidFill>
                <a:schemeClr val="dk1"/>
              </a:solidFill>
            </a:endParaRPr>
          </a:p>
          <a:p>
            <a:pPr indent="-330200" lvl="0" marL="457200" rtl="0" algn="just">
              <a:spcBef>
                <a:spcPts val="0"/>
              </a:spcBef>
              <a:spcAft>
                <a:spcPts val="0"/>
              </a:spcAft>
              <a:buClr>
                <a:schemeClr val="dk1"/>
              </a:buClr>
              <a:buSzPts val="1600"/>
              <a:buChar char="●"/>
            </a:pPr>
            <a:r>
              <a:rPr b="1" lang="en" sz="1600">
                <a:solidFill>
                  <a:schemeClr val="dk1"/>
                </a:solidFill>
              </a:rPr>
              <a:t>Types of GANs</a:t>
            </a:r>
            <a:endParaRPr b="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Uses of GANs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Recent Application of GAN</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FIGAN: CNN Learned Features</a:t>
            </a:r>
            <a:endParaRPr b="1" sz="1600">
              <a:solidFill>
                <a:schemeClr val="dk1"/>
              </a:solidFill>
            </a:endParaRPr>
          </a:p>
        </p:txBody>
      </p:sp>
      <p:sp>
        <p:nvSpPr>
          <p:cNvPr id="70" name="Google Shape;70;p15"/>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OUTLINE</a:t>
            </a:r>
            <a:endParaRPr b="1" sz="1820"/>
          </a:p>
        </p:txBody>
      </p:sp>
      <p:sp>
        <p:nvSpPr>
          <p:cNvPr id="71" name="Google Shape;71;p1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a:t>
            </a:r>
            <a:r>
              <a:rPr lang="en" sz="1200">
                <a:solidFill>
                  <a:schemeClr val="dk1"/>
                </a:solidFill>
              </a:rPr>
              <a:t>/33</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 type="body"/>
          </p:nvPr>
        </p:nvSpPr>
        <p:spPr>
          <a:xfrm>
            <a:off x="311700" y="648800"/>
            <a:ext cx="8520600" cy="40173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500">
                <a:solidFill>
                  <a:schemeClr val="dk1"/>
                </a:solidFill>
                <a:highlight>
                  <a:schemeClr val="lt1"/>
                </a:highlight>
              </a:rPr>
              <a:t>[1] Ian Goodfellow, “</a:t>
            </a:r>
            <a:r>
              <a:rPr b="1" i="1" lang="en" sz="1500">
                <a:solidFill>
                  <a:schemeClr val="dk1"/>
                </a:solidFill>
                <a:highlight>
                  <a:schemeClr val="lt1"/>
                </a:highlight>
              </a:rPr>
              <a:t>NIPS 2016 Tutorial: Generative Adversarial Networks</a:t>
            </a:r>
            <a:r>
              <a:rPr lang="en" sz="1500">
                <a:solidFill>
                  <a:schemeClr val="dk1"/>
                </a:solidFill>
                <a:highlight>
                  <a:schemeClr val="lt1"/>
                </a:highlight>
              </a:rPr>
              <a:t>”, DOI: </a:t>
            </a:r>
            <a:r>
              <a:rPr lang="en" sz="1500" u="sng">
                <a:solidFill>
                  <a:schemeClr val="hlink"/>
                </a:solidFill>
                <a:highlight>
                  <a:schemeClr val="lt1"/>
                </a:highlight>
                <a:hlinkClick r:id="rId3"/>
              </a:rPr>
              <a:t>arXiv.1701.00160</a:t>
            </a:r>
            <a:r>
              <a:rPr lang="en" sz="1500">
                <a:solidFill>
                  <a:schemeClr val="dk1"/>
                </a:solidFill>
                <a:highlight>
                  <a:schemeClr val="lt1"/>
                </a:highlight>
              </a:rPr>
              <a:t>, Dec 2016.</a:t>
            </a:r>
            <a:endParaRPr sz="1500">
              <a:solidFill>
                <a:schemeClr val="dk1"/>
              </a:solidFill>
              <a:highlight>
                <a:schemeClr val="lt1"/>
              </a:highlight>
            </a:endParaRPr>
          </a:p>
          <a:p>
            <a:pPr indent="0" lvl="0" marL="0" rtl="0" algn="just">
              <a:lnSpc>
                <a:spcPct val="95000"/>
              </a:lnSpc>
              <a:spcBef>
                <a:spcPts val="1200"/>
              </a:spcBef>
              <a:spcAft>
                <a:spcPts val="0"/>
              </a:spcAft>
              <a:buSzPts val="770"/>
              <a:buNone/>
            </a:pPr>
            <a:r>
              <a:rPr lang="en" sz="1500">
                <a:solidFill>
                  <a:schemeClr val="dk1"/>
                </a:solidFill>
                <a:highlight>
                  <a:schemeClr val="lt1"/>
                </a:highlight>
              </a:rPr>
              <a:t>[2] Ian J. Goodfellow, Jean Pouget Abadie, Mehdi Mirza, Bing Xu, David Warde Farley, Sherjil Ozair, Aaron Courville,Yoshua Bengio, “</a:t>
            </a:r>
            <a:r>
              <a:rPr b="1" i="1" lang="en" sz="1500">
                <a:solidFill>
                  <a:schemeClr val="dk1"/>
                </a:solidFill>
                <a:highlight>
                  <a:schemeClr val="lt1"/>
                </a:highlight>
              </a:rPr>
              <a:t>Generative Adversarial Nets</a:t>
            </a:r>
            <a:r>
              <a:rPr lang="en" sz="1500">
                <a:solidFill>
                  <a:schemeClr val="dk1"/>
                </a:solidFill>
                <a:highlight>
                  <a:schemeClr val="lt1"/>
                </a:highlight>
              </a:rPr>
              <a:t>”, DOI: </a:t>
            </a:r>
            <a:r>
              <a:rPr lang="en" sz="1500" u="sng">
                <a:solidFill>
                  <a:schemeClr val="hlink"/>
                </a:solidFill>
                <a:highlight>
                  <a:schemeClr val="lt1"/>
                </a:highlight>
                <a:hlinkClick r:id="rId4"/>
              </a:rPr>
              <a:t>arXiv:1406.2661</a:t>
            </a:r>
            <a:r>
              <a:rPr lang="en" sz="1500">
                <a:solidFill>
                  <a:schemeClr val="dk1"/>
                </a:solidFill>
                <a:highlight>
                  <a:schemeClr val="lt1"/>
                </a:highlight>
              </a:rPr>
              <a:t>, June 2014.</a:t>
            </a:r>
            <a:endParaRPr sz="1500">
              <a:solidFill>
                <a:schemeClr val="dk1"/>
              </a:solidFill>
              <a:highlight>
                <a:schemeClr val="lt1"/>
              </a:highlight>
            </a:endParaRPr>
          </a:p>
          <a:p>
            <a:pPr indent="0" lvl="0" marL="0" rtl="0" algn="just">
              <a:lnSpc>
                <a:spcPct val="95000"/>
              </a:lnSpc>
              <a:spcBef>
                <a:spcPts val="1200"/>
              </a:spcBef>
              <a:spcAft>
                <a:spcPts val="0"/>
              </a:spcAft>
              <a:buSzPts val="770"/>
              <a:buNone/>
            </a:pPr>
            <a:r>
              <a:rPr lang="en" sz="1500">
                <a:solidFill>
                  <a:schemeClr val="dk1"/>
                </a:solidFill>
              </a:rPr>
              <a:t>[3] Zhaoqing Pan, Weijie Yu, Xiaokai Yi, Asifullah Khan, Feng Yuan, Yuhui Zheng, “</a:t>
            </a:r>
            <a:r>
              <a:rPr b="1" i="1" lang="en" sz="1500">
                <a:solidFill>
                  <a:schemeClr val="dk1"/>
                </a:solidFill>
              </a:rPr>
              <a:t>Recent Progress on Generative Adversarial Networks (GANs): A Survey</a:t>
            </a:r>
            <a:r>
              <a:rPr lang="en" sz="1500">
                <a:solidFill>
                  <a:schemeClr val="dk1"/>
                </a:solidFill>
              </a:rPr>
              <a:t>”, DOI: </a:t>
            </a:r>
            <a:r>
              <a:rPr lang="en" sz="1500" u="sng">
                <a:solidFill>
                  <a:schemeClr val="accent5"/>
                </a:solidFill>
                <a:hlinkClick r:id="rId5">
                  <a:extLst>
                    <a:ext uri="{A12FA001-AC4F-418D-AE19-62706E023703}">
                      <ahyp:hlinkClr val="tx"/>
                    </a:ext>
                  </a:extLst>
                </a:hlinkClick>
              </a:rPr>
              <a:t>10.1109/ACCESS.2019.2905015</a:t>
            </a:r>
            <a:r>
              <a:rPr i="1" lang="en" sz="1500">
                <a:solidFill>
                  <a:schemeClr val="dk1"/>
                </a:solidFill>
              </a:rPr>
              <a:t>, </a:t>
            </a:r>
            <a:r>
              <a:rPr lang="en" sz="1500">
                <a:solidFill>
                  <a:schemeClr val="dk1"/>
                </a:solidFill>
              </a:rPr>
              <a:t>March 2019.</a:t>
            </a:r>
            <a:endParaRPr sz="1500">
              <a:solidFill>
                <a:schemeClr val="dk1"/>
              </a:solidFill>
            </a:endParaRPr>
          </a:p>
          <a:p>
            <a:pPr indent="0" lvl="0" marL="0" rtl="0" algn="l">
              <a:lnSpc>
                <a:spcPct val="100000"/>
              </a:lnSpc>
              <a:spcBef>
                <a:spcPts val="1200"/>
              </a:spcBef>
              <a:spcAft>
                <a:spcPts val="0"/>
              </a:spcAft>
              <a:buSzPts val="1100"/>
              <a:buNone/>
            </a:pPr>
            <a:r>
              <a:rPr lang="en" sz="1500">
                <a:solidFill>
                  <a:schemeClr val="dk1"/>
                </a:solidFill>
              </a:rPr>
              <a:t>[4] Radford, Alec, Metz, Luke, Soumith Chintala, "</a:t>
            </a:r>
            <a:r>
              <a:rPr b="1" i="1" lang="en" sz="1500">
                <a:solidFill>
                  <a:schemeClr val="dk1"/>
                </a:solidFill>
              </a:rPr>
              <a:t>Unsupervised Representation Learning with Deep Convolutional Generative Adversarial Networks</a:t>
            </a:r>
            <a:r>
              <a:rPr lang="en" sz="1500">
                <a:solidFill>
                  <a:schemeClr val="dk1"/>
                </a:solidFill>
              </a:rPr>
              <a:t>", DOI: </a:t>
            </a:r>
            <a:r>
              <a:rPr lang="en" sz="1500" u="sng">
                <a:solidFill>
                  <a:schemeClr val="accent5"/>
                </a:solidFill>
                <a:hlinkClick r:id="rId6">
                  <a:extLst>
                    <a:ext uri="{A12FA001-AC4F-418D-AE19-62706E023703}">
                      <ahyp:hlinkClr val="tx"/>
                    </a:ext>
                  </a:extLst>
                </a:hlinkClick>
              </a:rPr>
              <a:t>ICLR.S2CID 11758569</a:t>
            </a:r>
            <a:r>
              <a:rPr lang="en" sz="1500">
                <a:solidFill>
                  <a:schemeClr val="dk1"/>
                </a:solidFill>
              </a:rPr>
              <a:t>, November 2015</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en" sz="1500">
                <a:solidFill>
                  <a:schemeClr val="dk1"/>
                </a:solidFill>
              </a:rPr>
              <a:t>[5] Han Zhang, Ian Goodfellow, Dimitris Metaxas, Augustus Odena, "</a:t>
            </a:r>
            <a:r>
              <a:rPr b="1" i="1" lang="en" sz="1500">
                <a:solidFill>
                  <a:schemeClr val="dk1"/>
                </a:solidFill>
              </a:rPr>
              <a:t>Self-Attention Generative Adversarial Networks</a:t>
            </a:r>
            <a:r>
              <a:rPr lang="en" sz="1500">
                <a:solidFill>
                  <a:schemeClr val="dk1"/>
                </a:solidFill>
              </a:rPr>
              <a:t>", DOI: </a:t>
            </a:r>
            <a:r>
              <a:rPr lang="en" sz="1500" u="sng">
                <a:solidFill>
                  <a:schemeClr val="accent5"/>
                </a:solidFill>
                <a:hlinkClick r:id="rId7">
                  <a:extLst>
                    <a:ext uri="{A12FA001-AC4F-418D-AE19-62706E023703}">
                      <ahyp:hlinkClr val="tx"/>
                    </a:ext>
                  </a:extLst>
                </a:hlinkClick>
              </a:rPr>
              <a:t>PMLR: 7354–7363</a:t>
            </a:r>
            <a:r>
              <a:rPr lang="en" sz="1500">
                <a:solidFill>
                  <a:schemeClr val="dk1"/>
                </a:solidFill>
              </a:rPr>
              <a:t>, June 2019.</a:t>
            </a:r>
            <a:endParaRPr sz="1500">
              <a:solidFill>
                <a:schemeClr val="dk1"/>
              </a:solidFill>
            </a:endParaRPr>
          </a:p>
        </p:txBody>
      </p:sp>
      <p:sp>
        <p:nvSpPr>
          <p:cNvPr id="365" name="Google Shape;365;p42"/>
          <p:cNvSpPr txBox="1"/>
          <p:nvPr>
            <p:ph type="title"/>
          </p:nvPr>
        </p:nvSpPr>
        <p:spPr>
          <a:xfrm>
            <a:off x="0" y="436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366" name="Google Shape;366;p4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30</a:t>
            </a:r>
            <a:r>
              <a:rPr lang="en" sz="1200">
                <a:solidFill>
                  <a:schemeClr val="dk1"/>
                </a:solidFill>
              </a:rPr>
              <a:t>/33</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idx="1" type="body"/>
          </p:nvPr>
        </p:nvSpPr>
        <p:spPr>
          <a:xfrm>
            <a:off x="311700" y="478350"/>
            <a:ext cx="8520600" cy="418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solidFill>
                  <a:schemeClr val="dk1"/>
                </a:solidFill>
              </a:rPr>
              <a:t>[6] Anders Boesen Lindbo Larsen, Søren Kaae Sønderby, Hugo Larochelle, Ole Winther,  "</a:t>
            </a:r>
            <a:r>
              <a:rPr b="1" i="1" lang="en" sz="1500">
                <a:solidFill>
                  <a:schemeClr val="dk1"/>
                </a:solidFill>
              </a:rPr>
              <a:t>Autoencoding beyond pixels using a learned similarity metric</a:t>
            </a:r>
            <a:r>
              <a:rPr lang="en" sz="1500">
                <a:solidFill>
                  <a:schemeClr val="dk1"/>
                </a:solidFill>
              </a:rPr>
              <a:t>". DOI: </a:t>
            </a:r>
            <a:r>
              <a:rPr lang="en" sz="1500" u="sng">
                <a:solidFill>
                  <a:schemeClr val="accent5"/>
                </a:solidFill>
                <a:hlinkClick r:id="rId3">
                  <a:extLst>
                    <a:ext uri="{A12FA001-AC4F-418D-AE19-62706E023703}">
                      <ahyp:hlinkClr val="tx"/>
                    </a:ext>
                  </a:extLst>
                </a:hlinkClick>
              </a:rPr>
              <a:t>arXiv</a:t>
            </a:r>
            <a:r>
              <a:rPr lang="en" sz="1500">
                <a:solidFill>
                  <a:schemeClr val="dk1"/>
                </a:solidFill>
              </a:rPr>
              <a:t>:</a:t>
            </a:r>
            <a:r>
              <a:rPr lang="en" sz="1500" u="sng">
                <a:solidFill>
                  <a:schemeClr val="accent5"/>
                </a:solidFill>
                <a:hlinkClick r:id="rId4">
                  <a:extLst>
                    <a:ext uri="{A12FA001-AC4F-418D-AE19-62706E023703}">
                      <ahyp:hlinkClr val="tx"/>
                    </a:ext>
                  </a:extLst>
                </a:hlinkClick>
              </a:rPr>
              <a:t>1512.09300</a:t>
            </a:r>
            <a:r>
              <a:rPr lang="en" sz="1500">
                <a:solidFill>
                  <a:schemeClr val="dk1"/>
                </a:solidFill>
              </a:rPr>
              <a:t>, February 2016.</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en" sz="1500">
                <a:solidFill>
                  <a:schemeClr val="dk1"/>
                </a:solidFill>
              </a:rPr>
              <a:t>[7] Yifan Jiang, Shiyu Chang, Zhangyang Wang, "</a:t>
            </a:r>
            <a:r>
              <a:rPr b="1" i="1" lang="en" sz="1500">
                <a:solidFill>
                  <a:schemeClr val="dk1"/>
                </a:solidFill>
              </a:rPr>
              <a:t>TransGAN: Two Pure Transformers Can Make One Strong GAN, and That Can Scale Up</a:t>
            </a:r>
            <a:r>
              <a:rPr lang="en" sz="1500">
                <a:solidFill>
                  <a:schemeClr val="dk1"/>
                </a:solidFill>
              </a:rPr>
              <a:t>", DOI: </a:t>
            </a:r>
            <a:r>
              <a:rPr lang="en" sz="1500" u="sng">
                <a:solidFill>
                  <a:schemeClr val="accent5"/>
                </a:solidFill>
                <a:hlinkClick r:id="rId5">
                  <a:extLst>
                    <a:ext uri="{A12FA001-AC4F-418D-AE19-62706E023703}">
                      <ahyp:hlinkClr val="tx"/>
                    </a:ext>
                  </a:extLst>
                </a:hlinkClick>
              </a:rPr>
              <a:t>arXiv</a:t>
            </a:r>
            <a:r>
              <a:rPr lang="en" sz="1500">
                <a:solidFill>
                  <a:schemeClr val="dk1"/>
                </a:solidFill>
              </a:rPr>
              <a:t>:</a:t>
            </a:r>
            <a:r>
              <a:rPr lang="en" sz="1500" u="sng">
                <a:solidFill>
                  <a:schemeClr val="accent5"/>
                </a:solidFill>
                <a:hlinkClick r:id="rId6">
                  <a:extLst>
                    <a:ext uri="{A12FA001-AC4F-418D-AE19-62706E023703}">
                      <ahyp:hlinkClr val="tx"/>
                    </a:ext>
                  </a:extLst>
                </a:hlinkClick>
              </a:rPr>
              <a:t>2102.07074</a:t>
            </a:r>
            <a:r>
              <a:rPr lang="en" sz="1500">
                <a:solidFill>
                  <a:schemeClr val="dk1"/>
                </a:solidFill>
              </a:rPr>
              <a:t>, December 2021.</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just">
              <a:lnSpc>
                <a:spcPct val="95000"/>
              </a:lnSpc>
              <a:spcBef>
                <a:spcPts val="0"/>
              </a:spcBef>
              <a:spcAft>
                <a:spcPts val="0"/>
              </a:spcAft>
              <a:buClr>
                <a:schemeClr val="dk1"/>
              </a:buClr>
              <a:buSzPts val="770"/>
              <a:buFont typeface="Arial"/>
              <a:buNone/>
            </a:pPr>
            <a:r>
              <a:rPr lang="en" sz="1500">
                <a:solidFill>
                  <a:schemeClr val="dk1"/>
                </a:solidFill>
              </a:rPr>
              <a:t>[8] Egor Zakharov, Aliaksandra Shysheya, Egor Burkov, Victor Lempitsky, “</a:t>
            </a:r>
            <a:r>
              <a:rPr b="1" i="1" lang="en" sz="1500">
                <a:solidFill>
                  <a:schemeClr val="dk1"/>
                </a:solidFill>
              </a:rPr>
              <a:t>Few-Shot Adversarial Learning of Realistic Neural Talking Head Models</a:t>
            </a:r>
            <a:r>
              <a:rPr lang="en" sz="1500">
                <a:solidFill>
                  <a:schemeClr val="dk1"/>
                </a:solidFill>
              </a:rPr>
              <a:t>”, DOI: </a:t>
            </a:r>
            <a:r>
              <a:rPr lang="en" sz="1500" u="sng">
                <a:solidFill>
                  <a:schemeClr val="hlink"/>
                </a:solidFill>
                <a:hlinkClick r:id="rId7"/>
              </a:rPr>
              <a:t>arXiv:1905.08233</a:t>
            </a:r>
            <a:r>
              <a:rPr lang="en" sz="1500">
                <a:solidFill>
                  <a:schemeClr val="dk1"/>
                </a:solidFill>
              </a:rPr>
              <a:t>, May 2019.</a:t>
            </a:r>
            <a:endParaRPr sz="1500">
              <a:solidFill>
                <a:schemeClr val="dk1"/>
              </a:solidFill>
            </a:endParaRPr>
          </a:p>
          <a:p>
            <a:pPr indent="0" lvl="0" marL="0" rtl="0" algn="just">
              <a:lnSpc>
                <a:spcPct val="95000"/>
              </a:lnSpc>
              <a:spcBef>
                <a:spcPts val="1200"/>
              </a:spcBef>
              <a:spcAft>
                <a:spcPts val="0"/>
              </a:spcAft>
              <a:buClr>
                <a:schemeClr val="dk1"/>
              </a:buClr>
              <a:buSzPts val="770"/>
              <a:buFont typeface="Arial"/>
              <a:buNone/>
            </a:pPr>
            <a:r>
              <a:rPr lang="en" sz="1500">
                <a:solidFill>
                  <a:schemeClr val="dk1"/>
                </a:solidFill>
              </a:rPr>
              <a:t>[9] Kyle A. Hasenstab, Justin Huynh, Samira Masoudi, Guilherme M. Cunha, Michael Pazzani, Albert Hsiao, “</a:t>
            </a:r>
            <a:r>
              <a:rPr b="1" i="1" lang="en" sz="1500">
                <a:solidFill>
                  <a:schemeClr val="dk1"/>
                </a:solidFill>
              </a:rPr>
              <a:t>Feature Interpretation Using Generative Adversarial Networks (FIGAN): A Framework for Visualizing a CNN’s Learned Features”, </a:t>
            </a:r>
            <a:r>
              <a:rPr lang="en" sz="1500">
                <a:solidFill>
                  <a:schemeClr val="dk1"/>
                </a:solidFill>
              </a:rPr>
              <a:t>DOI: </a:t>
            </a:r>
            <a:r>
              <a:rPr lang="en" sz="1500" u="sng">
                <a:solidFill>
                  <a:schemeClr val="hlink"/>
                </a:solidFill>
                <a:hlinkClick r:id="rId8"/>
              </a:rPr>
              <a:t>10.1109/ACCESS.2023.3236575</a:t>
            </a:r>
            <a:r>
              <a:rPr lang="en" sz="1500">
                <a:solidFill>
                  <a:schemeClr val="dk1"/>
                </a:solidFill>
              </a:rPr>
              <a:t>, January 2023.</a:t>
            </a:r>
            <a:endParaRPr sz="1500">
              <a:solidFill>
                <a:schemeClr val="dk1"/>
              </a:solidFill>
            </a:endParaRPr>
          </a:p>
          <a:p>
            <a:pPr indent="0" lvl="0" marL="0" rtl="0" algn="just">
              <a:lnSpc>
                <a:spcPct val="95000"/>
              </a:lnSpc>
              <a:spcBef>
                <a:spcPts val="1200"/>
              </a:spcBef>
              <a:spcAft>
                <a:spcPts val="0"/>
              </a:spcAft>
              <a:buClr>
                <a:schemeClr val="dk1"/>
              </a:buClr>
              <a:buSzPts val="770"/>
              <a:buFont typeface="Arial"/>
              <a:buNone/>
            </a:pPr>
            <a:r>
              <a:rPr lang="en" sz="1500">
                <a:solidFill>
                  <a:schemeClr val="dk1"/>
                </a:solidFill>
              </a:rPr>
              <a:t>[10] Mehdi Mirza, Simon Osindero, “</a:t>
            </a:r>
            <a:r>
              <a:rPr b="1" i="1" lang="en" sz="1500">
                <a:solidFill>
                  <a:schemeClr val="dk1"/>
                </a:solidFill>
              </a:rPr>
              <a:t>Conditional Generative Adversarial Nets (CGAN)</a:t>
            </a:r>
            <a:r>
              <a:rPr lang="en" sz="1500">
                <a:solidFill>
                  <a:schemeClr val="dk1"/>
                </a:solidFill>
              </a:rPr>
              <a:t>”, DOI: </a:t>
            </a:r>
            <a:r>
              <a:rPr lang="en" sz="1500" u="sng">
                <a:solidFill>
                  <a:schemeClr val="hlink"/>
                </a:solidFill>
                <a:hlinkClick r:id="rId9"/>
              </a:rPr>
              <a:t>arXiv:1411.1784v1</a:t>
            </a:r>
            <a:r>
              <a:rPr lang="en" sz="1500">
                <a:solidFill>
                  <a:schemeClr val="dk1"/>
                </a:solidFill>
              </a:rPr>
              <a:t>, November 2014.</a:t>
            </a:r>
            <a:endParaRPr sz="1500">
              <a:solidFill>
                <a:schemeClr val="dk1"/>
              </a:solidFill>
            </a:endParaRPr>
          </a:p>
          <a:p>
            <a:pPr indent="-323850" lvl="0" marL="457200" rtl="0" algn="just">
              <a:lnSpc>
                <a:spcPct val="95000"/>
              </a:lnSpc>
              <a:spcBef>
                <a:spcPts val="1200"/>
              </a:spcBef>
              <a:spcAft>
                <a:spcPts val="0"/>
              </a:spcAft>
              <a:buSzPts val="1500"/>
              <a:buChar char="●"/>
            </a:pPr>
            <a:r>
              <a:rPr lang="en" sz="1500">
                <a:solidFill>
                  <a:schemeClr val="dk1"/>
                </a:solidFill>
              </a:rPr>
              <a:t>For </a:t>
            </a:r>
            <a:r>
              <a:rPr b="1" lang="en" sz="1500">
                <a:solidFill>
                  <a:schemeClr val="dk1"/>
                </a:solidFill>
              </a:rPr>
              <a:t>more resources related to GANs</a:t>
            </a:r>
            <a:r>
              <a:rPr lang="en" sz="1500">
                <a:solidFill>
                  <a:schemeClr val="dk1"/>
                </a:solidFill>
              </a:rPr>
              <a:t>, see </a:t>
            </a:r>
            <a:r>
              <a:rPr lang="en" sz="1500" u="sng">
                <a:solidFill>
                  <a:schemeClr val="hlink"/>
                </a:solidFill>
                <a:hlinkClick r:id="rId10"/>
              </a:rPr>
              <a:t>here</a:t>
            </a:r>
            <a:endParaRPr sz="1500">
              <a:solidFill>
                <a:schemeClr val="dk1"/>
              </a:solidFill>
            </a:endParaRPr>
          </a:p>
        </p:txBody>
      </p:sp>
      <p:sp>
        <p:nvSpPr>
          <p:cNvPr id="372" name="Google Shape;372;p4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a:t>
            </a:r>
            <a:r>
              <a:rPr lang="en" sz="1200">
                <a:solidFill>
                  <a:schemeClr val="dk1"/>
                </a:solidFill>
              </a:rPr>
              <a:t>1/33</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0" y="1626150"/>
            <a:ext cx="9144000" cy="9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sp>
        <p:nvSpPr>
          <p:cNvPr id="378" name="Google Shape;378;p4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32</a:t>
            </a:r>
            <a:r>
              <a:rPr lang="en" sz="1200">
                <a:solidFill>
                  <a:schemeClr val="dk1"/>
                </a:solidFill>
              </a:rPr>
              <a:t>/33</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0" y="1642350"/>
            <a:ext cx="91440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20"/>
              <a:t>Thank You</a:t>
            </a:r>
            <a:endParaRPr sz="5020"/>
          </a:p>
        </p:txBody>
      </p:sp>
      <p:sp>
        <p:nvSpPr>
          <p:cNvPr id="384" name="Google Shape;384;p4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33</a:t>
            </a:r>
            <a:r>
              <a:rPr lang="en" sz="1200">
                <a:solidFill>
                  <a:schemeClr val="dk1"/>
                </a:solidFill>
              </a:rPr>
              <a:t>/33</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0" y="1188750"/>
            <a:ext cx="9144000" cy="276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620"/>
              <a:t>Machine Learning Models</a:t>
            </a:r>
            <a:endParaRPr sz="1620"/>
          </a:p>
          <a:p>
            <a:pPr indent="0" lvl="0" marL="0" rtl="0" algn="l">
              <a:spcBef>
                <a:spcPts val="0"/>
              </a:spcBef>
              <a:spcAft>
                <a:spcPts val="0"/>
              </a:spcAft>
              <a:buSzPts val="990"/>
              <a:buNone/>
            </a:pPr>
            <a:r>
              <a:t/>
            </a:r>
            <a:endParaRPr sz="1620"/>
          </a:p>
          <a:p>
            <a:pPr indent="0" lvl="0" marL="0" rtl="0" algn="l">
              <a:lnSpc>
                <a:spcPct val="100000"/>
              </a:lnSpc>
              <a:spcBef>
                <a:spcPts val="0"/>
              </a:spcBef>
              <a:spcAft>
                <a:spcPts val="0"/>
              </a:spcAft>
              <a:buSzPts val="990"/>
              <a:buNone/>
            </a:pPr>
            <a:r>
              <a:rPr lang="en" sz="1620"/>
              <a:t>                                      Discriminative Models         Generative Models</a:t>
            </a:r>
            <a:endParaRPr sz="1620"/>
          </a:p>
          <a:p>
            <a:pPr indent="0" lvl="0" marL="0" rtl="0" algn="ctr">
              <a:lnSpc>
                <a:spcPct val="100000"/>
              </a:lnSpc>
              <a:spcBef>
                <a:spcPts val="0"/>
              </a:spcBef>
              <a:spcAft>
                <a:spcPts val="0"/>
              </a:spcAft>
              <a:buSzPts val="990"/>
              <a:buNone/>
            </a:pPr>
            <a:r>
              <a:t/>
            </a:r>
            <a:endParaRPr sz="1620"/>
          </a:p>
          <a:p>
            <a:pPr indent="-331470" lvl="0" marL="457200" rtl="0" algn="l">
              <a:lnSpc>
                <a:spcPct val="100000"/>
              </a:lnSpc>
              <a:spcBef>
                <a:spcPts val="0"/>
              </a:spcBef>
              <a:spcAft>
                <a:spcPts val="0"/>
              </a:spcAft>
              <a:buSzPts val="1620"/>
              <a:buChar char="●"/>
            </a:pPr>
            <a:r>
              <a:rPr b="1" lang="en" sz="1620"/>
              <a:t>Discriminative Models</a:t>
            </a:r>
            <a:r>
              <a:rPr lang="en" sz="1620"/>
              <a:t> – Separates the </a:t>
            </a:r>
            <a:r>
              <a:rPr b="1" lang="en" sz="1620"/>
              <a:t>data points into different classes.</a:t>
            </a:r>
            <a:endParaRPr sz="1620"/>
          </a:p>
          <a:p>
            <a:pPr indent="0" lvl="0" marL="457200" rtl="0" algn="l">
              <a:lnSpc>
                <a:spcPct val="100000"/>
              </a:lnSpc>
              <a:spcBef>
                <a:spcPts val="0"/>
              </a:spcBef>
              <a:spcAft>
                <a:spcPts val="0"/>
              </a:spcAft>
              <a:buNone/>
            </a:pPr>
            <a:r>
              <a:rPr lang="en" sz="1620"/>
              <a:t>Mostly </a:t>
            </a:r>
            <a:r>
              <a:rPr b="1" lang="en" sz="1620"/>
              <a:t>Supervised in nature.</a:t>
            </a:r>
            <a:endParaRPr b="1" sz="1620"/>
          </a:p>
          <a:p>
            <a:pPr indent="0" lvl="0" marL="457200" rtl="0" algn="l">
              <a:lnSpc>
                <a:spcPct val="100000"/>
              </a:lnSpc>
              <a:spcBef>
                <a:spcPts val="0"/>
              </a:spcBef>
              <a:spcAft>
                <a:spcPts val="0"/>
              </a:spcAft>
              <a:buNone/>
            </a:pPr>
            <a:r>
              <a:rPr lang="en" sz="1620"/>
              <a:t>Eg – Logistic Regression.</a:t>
            </a:r>
            <a:endParaRPr sz="1620"/>
          </a:p>
          <a:p>
            <a:pPr indent="-331470" lvl="0" marL="457200" rtl="0" algn="l">
              <a:lnSpc>
                <a:spcPct val="100000"/>
              </a:lnSpc>
              <a:spcBef>
                <a:spcPts val="0"/>
              </a:spcBef>
              <a:spcAft>
                <a:spcPts val="0"/>
              </a:spcAft>
              <a:buSzPts val="1620"/>
              <a:buChar char="●"/>
            </a:pPr>
            <a:r>
              <a:rPr b="1" lang="en" sz="1620"/>
              <a:t>Generative Models</a:t>
            </a:r>
            <a:r>
              <a:rPr lang="en" sz="1620"/>
              <a:t> – Models that can </a:t>
            </a:r>
            <a:r>
              <a:rPr b="1" lang="en" sz="1620"/>
              <a:t>generate new data points</a:t>
            </a:r>
            <a:r>
              <a:rPr lang="en" sz="1620"/>
              <a:t> out of its training data.</a:t>
            </a:r>
            <a:endParaRPr sz="1620"/>
          </a:p>
          <a:p>
            <a:pPr indent="0" lvl="0" marL="457200" rtl="0" algn="l">
              <a:lnSpc>
                <a:spcPct val="100000"/>
              </a:lnSpc>
              <a:spcBef>
                <a:spcPts val="0"/>
              </a:spcBef>
              <a:spcAft>
                <a:spcPts val="0"/>
              </a:spcAft>
              <a:buNone/>
            </a:pPr>
            <a:r>
              <a:rPr lang="en" sz="1620"/>
              <a:t>Mostly </a:t>
            </a:r>
            <a:r>
              <a:rPr b="1" lang="en" sz="1620"/>
              <a:t>Un-Supervised in nature</a:t>
            </a:r>
            <a:r>
              <a:rPr lang="en" sz="1620"/>
              <a:t>.</a:t>
            </a:r>
            <a:endParaRPr sz="1620"/>
          </a:p>
          <a:p>
            <a:pPr indent="0" lvl="0" marL="457200" rtl="0" algn="l">
              <a:lnSpc>
                <a:spcPct val="100000"/>
              </a:lnSpc>
              <a:spcBef>
                <a:spcPts val="0"/>
              </a:spcBef>
              <a:spcAft>
                <a:spcPts val="0"/>
              </a:spcAft>
              <a:buNone/>
            </a:pPr>
            <a:r>
              <a:rPr lang="en" sz="1620"/>
              <a:t>Eg – GANs.</a:t>
            </a:r>
            <a:endParaRPr b="1" sz="1620"/>
          </a:p>
        </p:txBody>
      </p:sp>
      <p:sp>
        <p:nvSpPr>
          <p:cNvPr id="77" name="Google Shape;77;p1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4</a:t>
            </a:r>
            <a:r>
              <a:rPr lang="en" sz="1200">
                <a:solidFill>
                  <a:schemeClr val="dk1"/>
                </a:solidFill>
              </a:rPr>
              <a:t>/33</a:t>
            </a:r>
            <a:endParaRPr sz="1200"/>
          </a:p>
        </p:txBody>
      </p:sp>
      <p:sp>
        <p:nvSpPr>
          <p:cNvPr id="78" name="Google Shape;78;p16"/>
          <p:cNvSpPr txBox="1"/>
          <p:nvPr>
            <p:ph type="title"/>
          </p:nvPr>
        </p:nvSpPr>
        <p:spPr>
          <a:xfrm>
            <a:off x="0" y="140225"/>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1820"/>
              <a:t>INTRODUCTION</a:t>
            </a:r>
            <a:endParaRPr b="1" sz="1820"/>
          </a:p>
        </p:txBody>
      </p:sp>
      <p:grpSp>
        <p:nvGrpSpPr>
          <p:cNvPr id="79" name="Google Shape;79;p16"/>
          <p:cNvGrpSpPr/>
          <p:nvPr/>
        </p:nvGrpSpPr>
        <p:grpSpPr>
          <a:xfrm>
            <a:off x="4153350" y="1528800"/>
            <a:ext cx="706650" cy="245571"/>
            <a:chOff x="4153350" y="922000"/>
            <a:chExt cx="706650" cy="245571"/>
          </a:xfrm>
        </p:grpSpPr>
        <p:cxnSp>
          <p:nvCxnSpPr>
            <p:cNvPr id="80" name="Google Shape;80;p16"/>
            <p:cNvCxnSpPr/>
            <p:nvPr/>
          </p:nvCxnSpPr>
          <p:spPr>
            <a:xfrm flipH="1">
              <a:off x="4153350" y="932671"/>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81" name="Google Shape;81;p16"/>
            <p:cNvCxnSpPr/>
            <p:nvPr/>
          </p:nvCxnSpPr>
          <p:spPr>
            <a:xfrm>
              <a:off x="4572000" y="922000"/>
              <a:ext cx="288000" cy="234900"/>
            </a:xfrm>
            <a:prstGeom prst="straightConnector1">
              <a:avLst/>
            </a:prstGeom>
            <a:noFill/>
            <a:ln cap="flat" cmpd="sng" w="19050">
              <a:solidFill>
                <a:schemeClr val="dk1"/>
              </a:solidFill>
              <a:prstDash val="solid"/>
              <a:round/>
              <a:headEnd len="med" w="med"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37050" y="1202179"/>
            <a:ext cx="8469900" cy="1779300"/>
          </a:xfrm>
          <a:prstGeom prst="rect">
            <a:avLst/>
          </a:prstGeom>
        </p:spPr>
        <p:txBody>
          <a:bodyPr anchorCtr="0" anchor="t" bIns="91425" lIns="91425" spcFirstLastPara="1" rIns="91425" wrap="square" tIns="91425">
            <a:noAutofit/>
          </a:bodyPr>
          <a:lstStyle/>
          <a:p>
            <a:pPr indent="-330200" lvl="0" marL="457200" rtl="0" algn="just">
              <a:lnSpc>
                <a:spcPct val="110000"/>
              </a:lnSpc>
              <a:spcBef>
                <a:spcPts val="0"/>
              </a:spcBef>
              <a:spcAft>
                <a:spcPts val="0"/>
              </a:spcAft>
              <a:buClr>
                <a:schemeClr val="dk1"/>
              </a:buClr>
              <a:buSzPts val="1600"/>
              <a:buChar char="●"/>
            </a:pPr>
            <a:r>
              <a:rPr b="1" lang="en" sz="1600">
                <a:solidFill>
                  <a:schemeClr val="dk1"/>
                </a:solidFill>
              </a:rPr>
              <a:t>Introduced by </a:t>
            </a:r>
            <a:r>
              <a:rPr b="1" lang="en" sz="1600">
                <a:solidFill>
                  <a:srgbClr val="CC0000"/>
                </a:solidFill>
              </a:rPr>
              <a:t>Ian J Goodfellow</a:t>
            </a:r>
            <a:r>
              <a:rPr b="1" lang="en" sz="1600">
                <a:solidFill>
                  <a:schemeClr val="dk1"/>
                </a:solidFill>
              </a:rPr>
              <a:t> in June 2014. </a:t>
            </a:r>
            <a:r>
              <a:rPr lang="en" sz="1600">
                <a:solidFill>
                  <a:schemeClr val="dk1"/>
                </a:solidFill>
              </a:rPr>
              <a:t>Generative Adversarial Networks (GANs)</a:t>
            </a:r>
            <a:r>
              <a:rPr b="1" lang="en" sz="1600">
                <a:solidFill>
                  <a:schemeClr val="dk1"/>
                </a:solidFill>
              </a:rPr>
              <a:t> </a:t>
            </a:r>
            <a:r>
              <a:rPr lang="en" sz="1600">
                <a:solidFill>
                  <a:schemeClr val="dk1"/>
                </a:solidFill>
              </a:rPr>
              <a:t>is a type of </a:t>
            </a:r>
            <a:r>
              <a:rPr b="1" lang="en" sz="1600">
                <a:solidFill>
                  <a:schemeClr val="dk1"/>
                </a:solidFill>
              </a:rPr>
              <a:t>deep learning model</a:t>
            </a:r>
            <a:r>
              <a:rPr lang="en" sz="1600">
                <a:solidFill>
                  <a:schemeClr val="dk1"/>
                </a:solidFill>
              </a:rPr>
              <a:t> that are used to </a:t>
            </a:r>
            <a:r>
              <a:rPr b="1" lang="en" sz="1600">
                <a:solidFill>
                  <a:schemeClr val="dk1"/>
                </a:solidFill>
              </a:rPr>
              <a:t>generate new data </a:t>
            </a:r>
            <a:r>
              <a:rPr lang="en" sz="1600">
                <a:solidFill>
                  <a:schemeClr val="dk1"/>
                </a:solidFill>
              </a:rPr>
              <a:t>that is similar to the data it was trained on.</a:t>
            </a:r>
            <a:endParaRPr sz="1600">
              <a:solidFill>
                <a:schemeClr val="dk1"/>
              </a:solidFill>
            </a:endParaRPr>
          </a:p>
          <a:p>
            <a:pPr indent="-330200" lvl="0" marL="457200" rtl="0" algn="just">
              <a:lnSpc>
                <a:spcPct val="110000"/>
              </a:lnSpc>
              <a:spcBef>
                <a:spcPts val="0"/>
              </a:spcBef>
              <a:spcAft>
                <a:spcPts val="0"/>
              </a:spcAft>
              <a:buClr>
                <a:schemeClr val="dk1"/>
              </a:buClr>
              <a:buSzPts val="1600"/>
              <a:buChar char="●"/>
            </a:pPr>
            <a:r>
              <a:rPr lang="en" sz="1600">
                <a:solidFill>
                  <a:schemeClr val="dk1"/>
                </a:solidFill>
              </a:rPr>
              <a:t>As per the creator, GAN is a framework for </a:t>
            </a:r>
            <a:r>
              <a:rPr b="1" lang="en" sz="1600">
                <a:solidFill>
                  <a:schemeClr val="dk1"/>
                </a:solidFill>
              </a:rPr>
              <a:t>estimating generative models via an adversarial process. </a:t>
            </a:r>
            <a:r>
              <a:rPr lang="en" sz="1600">
                <a:solidFill>
                  <a:schemeClr val="dk1"/>
                </a:solidFill>
              </a:rPr>
              <a:t>[1]</a:t>
            </a:r>
            <a:endParaRPr sz="1600">
              <a:solidFill>
                <a:schemeClr val="dk1"/>
              </a:solidFill>
            </a:endParaRPr>
          </a:p>
          <a:p>
            <a:pPr indent="-330200" lvl="0" marL="457200" rtl="0" algn="just">
              <a:lnSpc>
                <a:spcPct val="110000"/>
              </a:lnSpc>
              <a:spcBef>
                <a:spcPts val="0"/>
              </a:spcBef>
              <a:spcAft>
                <a:spcPts val="0"/>
              </a:spcAft>
              <a:buClr>
                <a:schemeClr val="dk1"/>
              </a:buClr>
              <a:buSzPts val="1600"/>
              <a:buChar char="●"/>
            </a:pPr>
            <a:r>
              <a:rPr lang="en" sz="1600">
                <a:solidFill>
                  <a:schemeClr val="dk1"/>
                </a:solidFill>
              </a:rPr>
              <a:t>GAN is a type of </a:t>
            </a:r>
            <a:r>
              <a:rPr b="1" lang="en" sz="1600">
                <a:solidFill>
                  <a:schemeClr val="dk1"/>
                </a:solidFill>
              </a:rPr>
              <a:t>unsupervised machine learning.</a:t>
            </a:r>
            <a:endParaRPr sz="1600">
              <a:solidFill>
                <a:schemeClr val="dk1"/>
              </a:solidFill>
            </a:endParaRPr>
          </a:p>
        </p:txBody>
      </p:sp>
      <p:sp>
        <p:nvSpPr>
          <p:cNvPr id="87" name="Google Shape;87;p1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5</a:t>
            </a:r>
            <a:r>
              <a:rPr lang="en" sz="1200">
                <a:solidFill>
                  <a:schemeClr val="dk1"/>
                </a:solidFill>
              </a:rPr>
              <a:t>/33</a:t>
            </a:r>
            <a:endParaRPr sz="1200"/>
          </a:p>
        </p:txBody>
      </p:sp>
      <p:sp>
        <p:nvSpPr>
          <p:cNvPr id="88" name="Google Shape;88;p17"/>
          <p:cNvSpPr txBox="1"/>
          <p:nvPr/>
        </p:nvSpPr>
        <p:spPr>
          <a:xfrm>
            <a:off x="1570200" y="3830627"/>
            <a:ext cx="60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202124"/>
                </a:solidFill>
                <a:highlight>
                  <a:srgbClr val="FFFFFF"/>
                </a:highlight>
                <a:latin typeface="Roboto"/>
                <a:ea typeface="Roboto"/>
                <a:cs typeface="Roboto"/>
                <a:sym typeface="Roboto"/>
              </a:rPr>
              <a:t> </a:t>
            </a:r>
            <a:r>
              <a:rPr lang="en" sz="1500">
                <a:solidFill>
                  <a:schemeClr val="dk1"/>
                </a:solidFill>
                <a:highlight>
                  <a:srgbClr val="FFFFFF"/>
                </a:highlight>
                <a:latin typeface="Roboto"/>
                <a:ea typeface="Roboto"/>
                <a:cs typeface="Roboto"/>
                <a:sym typeface="Roboto"/>
              </a:rPr>
              <a:t>Smooth transition from 1 to 5 (Image</a:t>
            </a:r>
            <a:r>
              <a:rPr lang="en" sz="1500">
                <a:solidFill>
                  <a:srgbClr val="202124"/>
                </a:solidFill>
                <a:highlight>
                  <a:srgbClr val="FFFFFF"/>
                </a:highlight>
                <a:latin typeface="Roboto"/>
                <a:ea typeface="Roboto"/>
                <a:cs typeface="Roboto"/>
                <a:sym typeface="Roboto"/>
              </a:rPr>
              <a:t> source: </a:t>
            </a:r>
            <a:r>
              <a:rPr lang="en" sz="1500" u="sng">
                <a:solidFill>
                  <a:srgbClr val="3C78D8"/>
                </a:solidFill>
                <a:highlight>
                  <a:srgbClr val="FFFFFF"/>
                </a:highlight>
                <a:latin typeface="Roboto"/>
                <a:ea typeface="Roboto"/>
                <a:cs typeface="Roboto"/>
                <a:sym typeface="Roboto"/>
                <a:hlinkClick r:id="rId3">
                  <a:extLst>
                    <a:ext uri="{A12FA001-AC4F-418D-AE19-62706E023703}">
                      <ahyp:hlinkClr val="tx"/>
                    </a:ext>
                  </a:extLst>
                </a:hlinkClick>
              </a:rPr>
              <a:t>NIPS GAN Paper</a:t>
            </a:r>
            <a:r>
              <a:rPr lang="en" sz="1500">
                <a:solidFill>
                  <a:srgbClr val="202124"/>
                </a:solidFill>
                <a:highlight>
                  <a:srgbClr val="FFFFFF"/>
                </a:highlight>
                <a:latin typeface="Roboto"/>
                <a:ea typeface="Roboto"/>
                <a:cs typeface="Roboto"/>
                <a:sym typeface="Roboto"/>
              </a:rPr>
              <a:t> [2]</a:t>
            </a:r>
            <a:r>
              <a:rPr lang="en" sz="1500">
                <a:solidFill>
                  <a:srgbClr val="202124"/>
                </a:solidFill>
                <a:highlight>
                  <a:srgbClr val="FFFFFF"/>
                </a:highlight>
                <a:latin typeface="Roboto"/>
                <a:ea typeface="Roboto"/>
                <a:cs typeface="Roboto"/>
                <a:sym typeface="Roboto"/>
              </a:rPr>
              <a:t>)</a:t>
            </a:r>
            <a:endParaRPr sz="1500">
              <a:solidFill>
                <a:srgbClr val="3C78D8"/>
              </a:solidFill>
            </a:endParaRPr>
          </a:p>
        </p:txBody>
      </p:sp>
      <p:pic>
        <p:nvPicPr>
          <p:cNvPr id="89" name="Google Shape;89;p17"/>
          <p:cNvPicPr preferRelativeResize="0"/>
          <p:nvPr/>
        </p:nvPicPr>
        <p:blipFill>
          <a:blip r:embed="rId4">
            <a:alphaModFix/>
          </a:blip>
          <a:stretch>
            <a:fillRect/>
          </a:stretch>
        </p:blipFill>
        <p:spPr>
          <a:xfrm>
            <a:off x="1697850" y="3173828"/>
            <a:ext cx="5748300" cy="711275"/>
          </a:xfrm>
          <a:prstGeom prst="rect">
            <a:avLst/>
          </a:prstGeom>
          <a:noFill/>
          <a:ln>
            <a:noFill/>
          </a:ln>
        </p:spPr>
      </p:pic>
      <p:sp>
        <p:nvSpPr>
          <p:cNvPr id="90" name="Google Shape;90;p17"/>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Generative Adversarial Networks</a:t>
            </a:r>
            <a:endParaRPr b="1"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6</a:t>
            </a:r>
            <a:r>
              <a:rPr lang="en" sz="1200">
                <a:solidFill>
                  <a:schemeClr val="dk1"/>
                </a:solidFill>
              </a:rPr>
              <a:t>/33</a:t>
            </a:r>
            <a:endParaRPr sz="1200"/>
          </a:p>
        </p:txBody>
      </p:sp>
      <p:sp>
        <p:nvSpPr>
          <p:cNvPr id="96" name="Google Shape;96;p18"/>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COMPONENTS – GENERATOR &amp; DISCRIMINATOR</a:t>
            </a:r>
            <a:endParaRPr b="1" sz="1900"/>
          </a:p>
        </p:txBody>
      </p:sp>
      <p:sp>
        <p:nvSpPr>
          <p:cNvPr id="97" name="Google Shape;97;p18"/>
          <p:cNvSpPr txBox="1"/>
          <p:nvPr>
            <p:ph idx="1" type="body"/>
          </p:nvPr>
        </p:nvSpPr>
        <p:spPr>
          <a:xfrm>
            <a:off x="337050" y="746425"/>
            <a:ext cx="8469900" cy="9426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en" sz="1600">
                <a:solidFill>
                  <a:schemeClr val="dk1"/>
                </a:solidFill>
              </a:rPr>
              <a:t>                                          GAN </a:t>
            </a:r>
            <a:r>
              <a:rPr lang="en" sz="1600">
                <a:solidFill>
                  <a:schemeClr val="dk1"/>
                </a:solidFill>
              </a:rPr>
              <a:t>composed of two neural networks</a:t>
            </a:r>
            <a:endParaRPr sz="1600">
              <a:solidFill>
                <a:schemeClr val="dk1"/>
              </a:solidFill>
            </a:endParaRPr>
          </a:p>
          <a:p>
            <a:pPr indent="0" lvl="0" marL="0" rtl="0" algn="just">
              <a:lnSpc>
                <a:spcPct val="150000"/>
              </a:lnSpc>
              <a:spcBef>
                <a:spcPts val="1200"/>
              </a:spcBef>
              <a:spcAft>
                <a:spcPts val="1200"/>
              </a:spcAft>
              <a:buNone/>
            </a:pPr>
            <a:r>
              <a:rPr b="1" lang="en" sz="1600">
                <a:solidFill>
                  <a:srgbClr val="CC0000"/>
                </a:solidFill>
              </a:rPr>
              <a:t>                                            </a:t>
            </a:r>
            <a:r>
              <a:rPr b="1" lang="en">
                <a:solidFill>
                  <a:srgbClr val="CC0000"/>
                </a:solidFill>
              </a:rPr>
              <a:t> </a:t>
            </a:r>
            <a:r>
              <a:rPr b="1" lang="en">
                <a:solidFill>
                  <a:srgbClr val="CC0000"/>
                </a:solidFill>
              </a:rPr>
              <a:t>Generator             Discriminator</a:t>
            </a:r>
            <a:endParaRPr>
              <a:solidFill>
                <a:schemeClr val="dk1"/>
              </a:solidFill>
            </a:endParaRPr>
          </a:p>
        </p:txBody>
      </p:sp>
      <p:grpSp>
        <p:nvGrpSpPr>
          <p:cNvPr id="98" name="Google Shape;98;p18"/>
          <p:cNvGrpSpPr/>
          <p:nvPr/>
        </p:nvGrpSpPr>
        <p:grpSpPr>
          <a:xfrm>
            <a:off x="3946225" y="1103421"/>
            <a:ext cx="1011450" cy="236451"/>
            <a:chOff x="4000950" y="931120"/>
            <a:chExt cx="1011450" cy="236451"/>
          </a:xfrm>
        </p:grpSpPr>
        <p:cxnSp>
          <p:nvCxnSpPr>
            <p:cNvPr id="99" name="Google Shape;99;p18"/>
            <p:cNvCxnSpPr/>
            <p:nvPr/>
          </p:nvCxnSpPr>
          <p:spPr>
            <a:xfrm flipH="1">
              <a:off x="4000950" y="932671"/>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100" name="Google Shape;100;p18"/>
            <p:cNvCxnSpPr/>
            <p:nvPr/>
          </p:nvCxnSpPr>
          <p:spPr>
            <a:xfrm>
              <a:off x="4724400" y="931120"/>
              <a:ext cx="288000" cy="234900"/>
            </a:xfrm>
            <a:prstGeom prst="straightConnector1">
              <a:avLst/>
            </a:prstGeom>
            <a:noFill/>
            <a:ln cap="flat" cmpd="sng" w="19050">
              <a:solidFill>
                <a:schemeClr val="dk1"/>
              </a:solidFill>
              <a:prstDash val="solid"/>
              <a:round/>
              <a:headEnd len="med" w="med" type="none"/>
              <a:tailEnd len="med" w="med" type="triangle"/>
            </a:ln>
          </p:spPr>
        </p:cxnSp>
      </p:grpSp>
      <p:sp>
        <p:nvSpPr>
          <p:cNvPr id="101" name="Google Shape;101;p18"/>
          <p:cNvSpPr txBox="1"/>
          <p:nvPr>
            <p:ph idx="1" type="body"/>
          </p:nvPr>
        </p:nvSpPr>
        <p:spPr>
          <a:xfrm>
            <a:off x="2131475" y="1879824"/>
            <a:ext cx="1925100" cy="1086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1200"/>
              </a:spcBef>
              <a:spcAft>
                <a:spcPts val="1200"/>
              </a:spcAft>
              <a:buNone/>
            </a:pPr>
            <a:r>
              <a:rPr lang="en" sz="1600">
                <a:solidFill>
                  <a:schemeClr val="dk1"/>
                </a:solidFill>
              </a:rPr>
              <a:t>Responsible for </a:t>
            </a:r>
            <a:r>
              <a:rPr b="1" lang="en" sz="1600">
                <a:solidFill>
                  <a:schemeClr val="dk1"/>
                </a:solidFill>
              </a:rPr>
              <a:t>creating new data (i.e fake data)</a:t>
            </a:r>
            <a:endParaRPr sz="1600">
              <a:solidFill>
                <a:schemeClr val="dk1"/>
              </a:solidFill>
            </a:endParaRPr>
          </a:p>
        </p:txBody>
      </p:sp>
      <p:sp>
        <p:nvSpPr>
          <p:cNvPr id="102" name="Google Shape;102;p18"/>
          <p:cNvSpPr txBox="1"/>
          <p:nvPr>
            <p:ph idx="1" type="body"/>
          </p:nvPr>
        </p:nvSpPr>
        <p:spPr>
          <a:xfrm>
            <a:off x="337050" y="3310419"/>
            <a:ext cx="8469900" cy="11967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SzPts val="1600"/>
              <a:buChar char="●"/>
            </a:pPr>
            <a:r>
              <a:rPr lang="en" sz="1600">
                <a:solidFill>
                  <a:schemeClr val="dk1"/>
                </a:solidFill>
              </a:rPr>
              <a:t>GANs were inspired by the </a:t>
            </a:r>
            <a:r>
              <a:rPr b="1" lang="en" sz="1600">
                <a:solidFill>
                  <a:schemeClr val="dk1"/>
                </a:solidFill>
              </a:rPr>
              <a:t>game theory</a:t>
            </a:r>
            <a:r>
              <a:rPr lang="en" sz="1600">
                <a:solidFill>
                  <a:schemeClr val="dk1"/>
                </a:solidFill>
              </a:rPr>
              <a:t>, </a:t>
            </a:r>
            <a:r>
              <a:rPr b="1" lang="en" sz="1600">
                <a:solidFill>
                  <a:schemeClr val="dk1"/>
                </a:solidFill>
              </a:rPr>
              <a:t>the generator and discriminator will compete each other to achieve the </a:t>
            </a:r>
            <a:r>
              <a:rPr b="1" lang="en" sz="1600">
                <a:solidFill>
                  <a:srgbClr val="CC0000"/>
                </a:solidFill>
              </a:rPr>
              <a:t>Nash equilibrium</a:t>
            </a:r>
            <a:r>
              <a:rPr lang="en" sz="1600">
                <a:solidFill>
                  <a:schemeClr val="dk1"/>
                </a:solidFill>
              </a:rPr>
              <a:t>(i.e achieving the desired outcome not by deviating from initial strategy) during its training process. [2]</a:t>
            </a:r>
            <a:endParaRPr sz="1600">
              <a:solidFill>
                <a:schemeClr val="dk1"/>
              </a:solidFill>
            </a:endParaRPr>
          </a:p>
        </p:txBody>
      </p:sp>
      <p:sp>
        <p:nvSpPr>
          <p:cNvPr id="103" name="Google Shape;103;p18"/>
          <p:cNvSpPr txBox="1"/>
          <p:nvPr/>
        </p:nvSpPr>
        <p:spPr>
          <a:xfrm>
            <a:off x="4824300" y="1892461"/>
            <a:ext cx="2481600" cy="11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n" sz="1600">
                <a:solidFill>
                  <a:schemeClr val="dk1"/>
                </a:solidFill>
              </a:rPr>
              <a:t>Responsible for </a:t>
            </a:r>
            <a:r>
              <a:rPr b="1" lang="en" sz="1600">
                <a:solidFill>
                  <a:schemeClr val="dk1"/>
                </a:solidFill>
              </a:rPr>
              <a:t>distinguishing between real and fake data.</a:t>
            </a:r>
            <a:endParaRPr/>
          </a:p>
        </p:txBody>
      </p:sp>
      <p:cxnSp>
        <p:nvCxnSpPr>
          <p:cNvPr id="104" name="Google Shape;104;p18"/>
          <p:cNvCxnSpPr/>
          <p:nvPr/>
        </p:nvCxnSpPr>
        <p:spPr>
          <a:xfrm flipH="1">
            <a:off x="3453750" y="1626746"/>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105" name="Google Shape;105;p18"/>
          <p:cNvCxnSpPr/>
          <p:nvPr/>
        </p:nvCxnSpPr>
        <p:spPr>
          <a:xfrm>
            <a:off x="5189500" y="1626745"/>
            <a:ext cx="288000" cy="234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152325" y="4077800"/>
            <a:ext cx="883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Working of Generator And Discriminator</a:t>
            </a:r>
            <a:endParaRPr sz="1600"/>
          </a:p>
          <a:p>
            <a:pPr indent="0" lvl="0" marL="0" rtl="0" algn="ctr">
              <a:spcBef>
                <a:spcPts val="0"/>
              </a:spcBef>
              <a:spcAft>
                <a:spcPts val="0"/>
              </a:spcAft>
              <a:buNone/>
            </a:pPr>
            <a:r>
              <a:rPr lang="en" sz="1600"/>
              <a:t>Image source: </a:t>
            </a:r>
            <a:r>
              <a:rPr lang="en" sz="1600" u="sng">
                <a:solidFill>
                  <a:srgbClr val="3C78D8"/>
                </a:solidFill>
                <a:hlinkClick r:id="rId3">
                  <a:extLst>
                    <a:ext uri="{A12FA001-AC4F-418D-AE19-62706E023703}">
                      <ahyp:hlinkClr val="tx"/>
                    </a:ext>
                  </a:extLst>
                </a:hlinkClick>
              </a:rPr>
              <a:t>TensorFlow</a:t>
            </a:r>
            <a:endParaRPr sz="1600">
              <a:solidFill>
                <a:srgbClr val="3C78D8"/>
              </a:solidFill>
            </a:endParaRPr>
          </a:p>
        </p:txBody>
      </p:sp>
      <p:sp>
        <p:nvSpPr>
          <p:cNvPr id="111" name="Google Shape;111;p1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7</a:t>
            </a:r>
            <a:r>
              <a:rPr lang="en" sz="1200">
                <a:solidFill>
                  <a:schemeClr val="dk1"/>
                </a:solidFill>
              </a:rPr>
              <a:t>/33</a:t>
            </a:r>
            <a:endParaRPr sz="1200"/>
          </a:p>
        </p:txBody>
      </p:sp>
      <p:pic>
        <p:nvPicPr>
          <p:cNvPr id="112" name="Google Shape;112;p19"/>
          <p:cNvPicPr preferRelativeResize="0"/>
          <p:nvPr/>
        </p:nvPicPr>
        <p:blipFill rotWithShape="1">
          <a:blip r:embed="rId4">
            <a:alphaModFix/>
          </a:blip>
          <a:srcRect b="5814" l="4840" r="5858" t="5548"/>
          <a:stretch/>
        </p:blipFill>
        <p:spPr>
          <a:xfrm>
            <a:off x="1459788" y="143000"/>
            <a:ext cx="6224426" cy="3988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100" y="566500"/>
            <a:ext cx="9144000" cy="400200"/>
          </a:xfrm>
          <a:prstGeom prst="rect">
            <a:avLst/>
          </a:prstGeom>
          <a:noFill/>
          <a:ln>
            <a:noFill/>
          </a:ln>
        </p:spPr>
        <p:txBody>
          <a:bodyPr anchorCtr="0" anchor="t" bIns="91425" lIns="91425" spcFirstLastPara="1" rIns="91425" wrap="square" tIns="91425">
            <a:spAutoFit/>
          </a:bodyPr>
          <a:lstStyle/>
          <a:p>
            <a:pPr indent="-317500" lvl="0" marL="457200" rtl="0" algn="ctr">
              <a:lnSpc>
                <a:spcPct val="115000"/>
              </a:lnSpc>
              <a:spcBef>
                <a:spcPts val="0"/>
              </a:spcBef>
              <a:spcAft>
                <a:spcPts val="0"/>
              </a:spcAft>
              <a:buClr>
                <a:schemeClr val="dk1"/>
              </a:buClr>
              <a:buSzPts val="1400"/>
              <a:buChar char="●"/>
            </a:pPr>
            <a:r>
              <a:rPr lang="en">
                <a:solidFill>
                  <a:schemeClr val="dk1"/>
                </a:solidFill>
              </a:rPr>
              <a:t>The</a:t>
            </a:r>
            <a:r>
              <a:rPr b="1" lang="en">
                <a:solidFill>
                  <a:schemeClr val="dk1"/>
                </a:solidFill>
              </a:rPr>
              <a:t> Generator </a:t>
            </a:r>
            <a:r>
              <a:rPr lang="en">
                <a:solidFill>
                  <a:schemeClr val="dk1"/>
                </a:solidFill>
              </a:rPr>
              <a:t>is a</a:t>
            </a:r>
            <a:r>
              <a:rPr b="1" lang="en">
                <a:solidFill>
                  <a:schemeClr val="dk1"/>
                </a:solidFill>
              </a:rPr>
              <a:t> Deconvolution and Unpooling Layered Network (Image Generation).</a:t>
            </a:r>
            <a:endParaRPr/>
          </a:p>
        </p:txBody>
      </p:sp>
      <p:sp>
        <p:nvSpPr>
          <p:cNvPr id="118" name="Google Shape;118;p2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8</a:t>
            </a:r>
            <a:r>
              <a:rPr lang="en" sz="1200">
                <a:solidFill>
                  <a:schemeClr val="dk1"/>
                </a:solidFill>
              </a:rPr>
              <a:t>/33</a:t>
            </a:r>
            <a:endParaRPr sz="1200"/>
          </a:p>
        </p:txBody>
      </p:sp>
      <p:sp>
        <p:nvSpPr>
          <p:cNvPr id="119" name="Google Shape;119;p20"/>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GENERATOR</a:t>
            </a:r>
            <a:endParaRPr b="1" sz="1800"/>
          </a:p>
        </p:txBody>
      </p:sp>
      <p:sp>
        <p:nvSpPr>
          <p:cNvPr id="120" name="Google Shape;120;p20"/>
          <p:cNvSpPr txBox="1"/>
          <p:nvPr/>
        </p:nvSpPr>
        <p:spPr>
          <a:xfrm>
            <a:off x="33525" y="3777400"/>
            <a:ext cx="502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Simple Generator </a:t>
            </a:r>
            <a:r>
              <a:rPr lang="en"/>
              <a:t>Architecture.</a:t>
            </a:r>
            <a:endParaRPr/>
          </a:p>
          <a:p>
            <a:pPr indent="0" lvl="0" marL="0" rtl="0" algn="ctr">
              <a:spcBef>
                <a:spcPts val="0"/>
              </a:spcBef>
              <a:spcAft>
                <a:spcPts val="0"/>
              </a:spcAft>
              <a:buNone/>
            </a:pPr>
            <a:r>
              <a:rPr lang="en"/>
              <a:t>(Image source: Author)</a:t>
            </a:r>
            <a:endParaRPr/>
          </a:p>
        </p:txBody>
      </p:sp>
      <p:pic>
        <p:nvPicPr>
          <p:cNvPr id="121" name="Google Shape;121;p20"/>
          <p:cNvPicPr preferRelativeResize="0"/>
          <p:nvPr/>
        </p:nvPicPr>
        <p:blipFill rotWithShape="1">
          <a:blip r:embed="rId3">
            <a:alphaModFix/>
          </a:blip>
          <a:srcRect b="0" l="53944" r="0" t="0"/>
          <a:stretch/>
        </p:blipFill>
        <p:spPr>
          <a:xfrm>
            <a:off x="5273600" y="1433738"/>
            <a:ext cx="3658152" cy="1986850"/>
          </a:xfrm>
          <a:prstGeom prst="rect">
            <a:avLst/>
          </a:prstGeom>
          <a:noFill/>
          <a:ln>
            <a:noFill/>
          </a:ln>
        </p:spPr>
      </p:pic>
      <p:sp>
        <p:nvSpPr>
          <p:cNvPr id="122" name="Google Shape;122;p20"/>
          <p:cNvSpPr/>
          <p:nvPr/>
        </p:nvSpPr>
        <p:spPr>
          <a:xfrm>
            <a:off x="5782900" y="1709550"/>
            <a:ext cx="1707000" cy="20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5377375" y="3760224"/>
            <a:ext cx="345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Deconvolution Network</a:t>
            </a:r>
            <a:endParaRPr/>
          </a:p>
          <a:p>
            <a:pPr indent="0" lvl="0" marL="0" rtl="0" algn="ctr">
              <a:spcBef>
                <a:spcPts val="0"/>
              </a:spcBef>
              <a:spcAft>
                <a:spcPts val="0"/>
              </a:spcAft>
              <a:buNone/>
            </a:pPr>
            <a:r>
              <a:rPr lang="en"/>
              <a:t>(Image source: </a:t>
            </a:r>
            <a:r>
              <a:rPr lang="en" u="sng">
                <a:solidFill>
                  <a:srgbClr val="3C78D8"/>
                </a:solidFill>
                <a:hlinkClick r:id="rId4">
                  <a:extLst>
                    <a:ext uri="{A12FA001-AC4F-418D-AE19-62706E023703}">
                      <ahyp:hlinkClr val="tx"/>
                    </a:ext>
                  </a:extLst>
                </a:hlinkClick>
              </a:rPr>
              <a:t>Open Genus</a:t>
            </a:r>
            <a:r>
              <a:rPr lang="en"/>
              <a:t>)</a:t>
            </a:r>
            <a:endParaRPr/>
          </a:p>
        </p:txBody>
      </p:sp>
      <p:grpSp>
        <p:nvGrpSpPr>
          <p:cNvPr id="124" name="Google Shape;124;p20"/>
          <p:cNvGrpSpPr/>
          <p:nvPr/>
        </p:nvGrpSpPr>
        <p:grpSpPr>
          <a:xfrm>
            <a:off x="109725" y="1186099"/>
            <a:ext cx="4607376" cy="2515075"/>
            <a:chOff x="109725" y="1186099"/>
            <a:chExt cx="4607376" cy="2515075"/>
          </a:xfrm>
        </p:grpSpPr>
        <p:grpSp>
          <p:nvGrpSpPr>
            <p:cNvPr id="125" name="Google Shape;125;p20"/>
            <p:cNvGrpSpPr/>
            <p:nvPr/>
          </p:nvGrpSpPr>
          <p:grpSpPr>
            <a:xfrm>
              <a:off x="377950" y="1436000"/>
              <a:ext cx="4339151" cy="2265175"/>
              <a:chOff x="377950" y="1817000"/>
              <a:chExt cx="4339151" cy="2265175"/>
            </a:xfrm>
          </p:grpSpPr>
          <p:pic>
            <p:nvPicPr>
              <p:cNvPr id="126" name="Google Shape;126;p20"/>
              <p:cNvPicPr preferRelativeResize="0"/>
              <p:nvPr/>
            </p:nvPicPr>
            <p:blipFill rotWithShape="1">
              <a:blip r:embed="rId5">
                <a:alphaModFix/>
              </a:blip>
              <a:srcRect b="51742" l="37115" r="1878" t="0"/>
              <a:stretch/>
            </p:blipFill>
            <p:spPr>
              <a:xfrm>
                <a:off x="636050" y="1817000"/>
                <a:ext cx="3959050" cy="1403600"/>
              </a:xfrm>
              <a:prstGeom prst="rect">
                <a:avLst/>
              </a:prstGeom>
              <a:noFill/>
              <a:ln>
                <a:noFill/>
              </a:ln>
            </p:spPr>
          </p:pic>
          <p:pic>
            <p:nvPicPr>
              <p:cNvPr id="127" name="Google Shape;127;p20"/>
              <p:cNvPicPr preferRelativeResize="0"/>
              <p:nvPr/>
            </p:nvPicPr>
            <p:blipFill rotWithShape="1">
              <a:blip r:embed="rId5">
                <a:alphaModFix/>
              </a:blip>
              <a:srcRect b="67788" l="2431" r="95358" t="18644"/>
              <a:stretch/>
            </p:blipFill>
            <p:spPr>
              <a:xfrm>
                <a:off x="535672" y="2359675"/>
                <a:ext cx="143425" cy="394600"/>
              </a:xfrm>
              <a:prstGeom prst="rect">
                <a:avLst/>
              </a:prstGeom>
              <a:noFill/>
              <a:ln>
                <a:noFill/>
              </a:ln>
            </p:spPr>
          </p:pic>
          <p:pic>
            <p:nvPicPr>
              <p:cNvPr id="128" name="Google Shape;128;p20"/>
              <p:cNvPicPr preferRelativeResize="0"/>
              <p:nvPr/>
            </p:nvPicPr>
            <p:blipFill rotWithShape="1">
              <a:blip r:embed="rId5">
                <a:alphaModFix/>
              </a:blip>
              <a:srcRect b="5362" l="1185" r="10358" t="47764"/>
              <a:stretch/>
            </p:blipFill>
            <p:spPr>
              <a:xfrm>
                <a:off x="377950" y="3278500"/>
                <a:ext cx="4339151" cy="803675"/>
              </a:xfrm>
              <a:prstGeom prst="rect">
                <a:avLst/>
              </a:prstGeom>
              <a:noFill/>
              <a:ln>
                <a:noFill/>
              </a:ln>
            </p:spPr>
          </p:pic>
        </p:grpSp>
        <p:sp>
          <p:nvSpPr>
            <p:cNvPr id="129" name="Google Shape;129;p20"/>
            <p:cNvSpPr/>
            <p:nvPr/>
          </p:nvSpPr>
          <p:spPr>
            <a:xfrm>
              <a:off x="109725" y="1249050"/>
              <a:ext cx="980100" cy="4617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Noise</a:t>
              </a:r>
              <a:endParaRPr>
                <a:solidFill>
                  <a:schemeClr val="lt1"/>
                </a:solidFill>
              </a:endParaRPr>
            </a:p>
          </p:txBody>
        </p:sp>
        <p:cxnSp>
          <p:nvCxnSpPr>
            <p:cNvPr id="130" name="Google Shape;130;p20"/>
            <p:cNvCxnSpPr>
              <a:stCxn id="129" idx="2"/>
              <a:endCxn id="127" idx="1"/>
            </p:cNvCxnSpPr>
            <p:nvPr/>
          </p:nvCxnSpPr>
          <p:spPr>
            <a:xfrm rot="5400000">
              <a:off x="335025" y="1911300"/>
              <a:ext cx="465300" cy="64200"/>
            </a:xfrm>
            <a:prstGeom prst="curvedConnector4">
              <a:avLst>
                <a:gd fmla="val 28791" name="adj1"/>
                <a:gd fmla="val 470760" name="adj2"/>
              </a:avLst>
            </a:prstGeom>
            <a:noFill/>
            <a:ln cap="flat" cmpd="sng" w="19050">
              <a:solidFill>
                <a:schemeClr val="dk1"/>
              </a:solidFill>
              <a:prstDash val="solid"/>
              <a:round/>
              <a:headEnd len="med" w="med" type="none"/>
              <a:tailEnd len="med" w="med" type="stealth"/>
            </a:ln>
          </p:spPr>
        </p:cxnSp>
        <p:sp>
          <p:nvSpPr>
            <p:cNvPr id="131" name="Google Shape;131;p20"/>
            <p:cNvSpPr/>
            <p:nvPr/>
          </p:nvSpPr>
          <p:spPr>
            <a:xfrm>
              <a:off x="2956800" y="1186099"/>
              <a:ext cx="1485900" cy="330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Fake Image</a:t>
              </a:r>
              <a:endParaRPr>
                <a:solidFill>
                  <a:schemeClr val="lt1"/>
                </a:solidFill>
              </a:endParaRPr>
            </a:p>
          </p:txBody>
        </p:sp>
        <p:cxnSp>
          <p:nvCxnSpPr>
            <p:cNvPr id="132" name="Google Shape;132;p20"/>
            <p:cNvCxnSpPr>
              <a:stCxn id="126" idx="3"/>
              <a:endCxn id="131" idx="3"/>
            </p:cNvCxnSpPr>
            <p:nvPr/>
          </p:nvCxnSpPr>
          <p:spPr>
            <a:xfrm rot="10800000">
              <a:off x="4442699" y="1351200"/>
              <a:ext cx="152400" cy="786600"/>
            </a:xfrm>
            <a:prstGeom prst="curvedConnector3">
              <a:avLst>
                <a:gd fmla="val -156250" name="adj1"/>
              </a:avLst>
            </a:prstGeom>
            <a:noFill/>
            <a:ln cap="flat" cmpd="sng" w="19050">
              <a:solidFill>
                <a:schemeClr val="dk1"/>
              </a:solidFill>
              <a:prstDash val="solid"/>
              <a:round/>
              <a:headEnd len="med" w="med" type="none"/>
              <a:tailEnd len="med" w="med" type="stealth"/>
            </a:ln>
          </p:spPr>
        </p:cxnSp>
      </p:grpSp>
      <p:cxnSp>
        <p:nvCxnSpPr>
          <p:cNvPr id="133" name="Google Shape;133;p20"/>
          <p:cNvCxnSpPr/>
          <p:nvPr/>
        </p:nvCxnSpPr>
        <p:spPr>
          <a:xfrm>
            <a:off x="5056075" y="1083125"/>
            <a:ext cx="0" cy="3329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nvSpPr>
        <p:spPr>
          <a:xfrm>
            <a:off x="0" y="642700"/>
            <a:ext cx="9144000" cy="400200"/>
          </a:xfrm>
          <a:prstGeom prst="rect">
            <a:avLst/>
          </a:prstGeom>
          <a:noFill/>
          <a:ln>
            <a:noFill/>
          </a:ln>
        </p:spPr>
        <p:txBody>
          <a:bodyPr anchorCtr="0" anchor="t" bIns="91425" lIns="91425" spcFirstLastPara="1" rIns="91425" wrap="square" tIns="91425">
            <a:spAutoFit/>
          </a:bodyPr>
          <a:lstStyle/>
          <a:p>
            <a:pPr indent="-317500" lvl="0" marL="457200" rtl="0" algn="ctr">
              <a:lnSpc>
                <a:spcPct val="115000"/>
              </a:lnSpc>
              <a:spcBef>
                <a:spcPts val="0"/>
              </a:spcBef>
              <a:spcAft>
                <a:spcPts val="0"/>
              </a:spcAft>
              <a:buClr>
                <a:schemeClr val="dk1"/>
              </a:buClr>
              <a:buSzPts val="1400"/>
              <a:buChar char="●"/>
            </a:pPr>
            <a:r>
              <a:rPr lang="en">
                <a:solidFill>
                  <a:schemeClr val="dk1"/>
                </a:solidFill>
              </a:rPr>
              <a:t>The</a:t>
            </a:r>
            <a:r>
              <a:rPr b="1" lang="en">
                <a:solidFill>
                  <a:schemeClr val="dk1"/>
                </a:solidFill>
              </a:rPr>
              <a:t> discriminator </a:t>
            </a:r>
            <a:r>
              <a:rPr lang="en">
                <a:solidFill>
                  <a:schemeClr val="dk1"/>
                </a:solidFill>
              </a:rPr>
              <a:t>is just a</a:t>
            </a:r>
            <a:r>
              <a:rPr b="1" lang="en">
                <a:solidFill>
                  <a:schemeClr val="dk1"/>
                </a:solidFill>
              </a:rPr>
              <a:t> normal binary classifier(CNN).</a:t>
            </a:r>
            <a:endParaRPr/>
          </a:p>
        </p:txBody>
      </p:sp>
      <p:sp>
        <p:nvSpPr>
          <p:cNvPr id="139" name="Google Shape;139;p2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9</a:t>
            </a:r>
            <a:r>
              <a:rPr lang="en" sz="1200">
                <a:solidFill>
                  <a:schemeClr val="dk1"/>
                </a:solidFill>
              </a:rPr>
              <a:t>/33</a:t>
            </a:r>
            <a:endParaRPr sz="1200"/>
          </a:p>
        </p:txBody>
      </p:sp>
      <p:sp>
        <p:nvSpPr>
          <p:cNvPr id="140" name="Google Shape;140;p21"/>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DISCRIMINATOR</a:t>
            </a:r>
            <a:endParaRPr b="1" sz="1800"/>
          </a:p>
        </p:txBody>
      </p:sp>
      <p:pic>
        <p:nvPicPr>
          <p:cNvPr id="141" name="Google Shape;141;p21"/>
          <p:cNvPicPr preferRelativeResize="0"/>
          <p:nvPr/>
        </p:nvPicPr>
        <p:blipFill>
          <a:blip r:embed="rId3">
            <a:alphaModFix/>
          </a:blip>
          <a:stretch>
            <a:fillRect/>
          </a:stretch>
        </p:blipFill>
        <p:spPr>
          <a:xfrm>
            <a:off x="2001751" y="1413526"/>
            <a:ext cx="5140493" cy="2804813"/>
          </a:xfrm>
          <a:prstGeom prst="rect">
            <a:avLst/>
          </a:prstGeom>
          <a:noFill/>
          <a:ln>
            <a:noFill/>
          </a:ln>
        </p:spPr>
      </p:pic>
      <p:sp>
        <p:nvSpPr>
          <p:cNvPr id="142" name="Google Shape;142;p21"/>
          <p:cNvSpPr txBox="1"/>
          <p:nvPr/>
        </p:nvSpPr>
        <p:spPr>
          <a:xfrm>
            <a:off x="0" y="41820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Simple Discriminator Architecture. (Image source: Author)</a:t>
            </a:r>
            <a:endParaRPr/>
          </a:p>
        </p:txBody>
      </p:sp>
      <p:sp>
        <p:nvSpPr>
          <p:cNvPr id="143" name="Google Shape;143;p21"/>
          <p:cNvSpPr/>
          <p:nvPr/>
        </p:nvSpPr>
        <p:spPr>
          <a:xfrm>
            <a:off x="350725" y="1208063"/>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Real Image</a:t>
            </a:r>
            <a:endParaRPr>
              <a:solidFill>
                <a:schemeClr val="lt1"/>
              </a:solidFill>
            </a:endParaRPr>
          </a:p>
        </p:txBody>
      </p:sp>
      <p:sp>
        <p:nvSpPr>
          <p:cNvPr id="144" name="Google Shape;144;p21"/>
          <p:cNvSpPr/>
          <p:nvPr/>
        </p:nvSpPr>
        <p:spPr>
          <a:xfrm>
            <a:off x="350725" y="2479750"/>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Fake </a:t>
            </a:r>
            <a:r>
              <a:rPr lang="en">
                <a:solidFill>
                  <a:schemeClr val="lt1"/>
                </a:solidFill>
              </a:rPr>
              <a:t>Image</a:t>
            </a:r>
            <a:endParaRPr>
              <a:solidFill>
                <a:schemeClr val="lt1"/>
              </a:solidFill>
            </a:endParaRPr>
          </a:p>
        </p:txBody>
      </p:sp>
      <p:cxnSp>
        <p:nvCxnSpPr>
          <p:cNvPr id="145" name="Google Shape;145;p21"/>
          <p:cNvCxnSpPr>
            <a:stCxn id="143" idx="2"/>
          </p:cNvCxnSpPr>
          <p:nvPr/>
        </p:nvCxnSpPr>
        <p:spPr>
          <a:xfrm flipH="1" rot="-5400000">
            <a:off x="1438675" y="1415963"/>
            <a:ext cx="271800" cy="1092000"/>
          </a:xfrm>
          <a:prstGeom prst="curvedConnector2">
            <a:avLst/>
          </a:prstGeom>
          <a:noFill/>
          <a:ln cap="flat" cmpd="sng" w="19050">
            <a:solidFill>
              <a:schemeClr val="dk1"/>
            </a:solidFill>
            <a:prstDash val="solid"/>
            <a:round/>
            <a:headEnd len="med" w="med" type="none"/>
            <a:tailEnd len="med" w="med" type="stealth"/>
          </a:ln>
        </p:spPr>
      </p:cxnSp>
      <p:cxnSp>
        <p:nvCxnSpPr>
          <p:cNvPr id="146" name="Google Shape;146;p21"/>
          <p:cNvCxnSpPr>
            <a:stCxn id="144" idx="0"/>
          </p:cNvCxnSpPr>
          <p:nvPr/>
        </p:nvCxnSpPr>
        <p:spPr>
          <a:xfrm rot="-5400000">
            <a:off x="1469275" y="1837150"/>
            <a:ext cx="201900" cy="1083300"/>
          </a:xfrm>
          <a:prstGeom prst="curvedConnector2">
            <a:avLst/>
          </a:prstGeom>
          <a:noFill/>
          <a:ln cap="flat" cmpd="sng" w="19050">
            <a:solidFill>
              <a:schemeClr val="dk1"/>
            </a:solidFill>
            <a:prstDash val="solid"/>
            <a:round/>
            <a:headEnd len="med" w="med" type="none"/>
            <a:tailEnd len="med" w="med" type="stealth"/>
          </a:ln>
        </p:spPr>
      </p:cxnSp>
      <p:sp>
        <p:nvSpPr>
          <p:cNvPr id="147" name="Google Shape;147;p21"/>
          <p:cNvSpPr/>
          <p:nvPr/>
        </p:nvSpPr>
        <p:spPr>
          <a:xfrm>
            <a:off x="7444200" y="1826075"/>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Real / </a:t>
            </a:r>
            <a:r>
              <a:rPr lang="en">
                <a:solidFill>
                  <a:schemeClr val="lt1"/>
                </a:solidFill>
              </a:rPr>
              <a:t>Fake</a:t>
            </a:r>
            <a:endParaRPr>
              <a:solidFill>
                <a:schemeClr val="lt1"/>
              </a:solidFill>
            </a:endParaRPr>
          </a:p>
          <a:p>
            <a:pPr indent="0" lvl="0" marL="0" rtl="0" algn="ctr">
              <a:spcBef>
                <a:spcPts val="0"/>
              </a:spcBef>
              <a:spcAft>
                <a:spcPts val="0"/>
              </a:spcAft>
              <a:buNone/>
            </a:pPr>
            <a:r>
              <a:rPr lang="en">
                <a:solidFill>
                  <a:schemeClr val="lt1"/>
                </a:solidFill>
              </a:rPr>
              <a:t>1 / 0</a:t>
            </a:r>
            <a:endParaRPr>
              <a:solidFill>
                <a:schemeClr val="lt1"/>
              </a:solidFill>
            </a:endParaRPr>
          </a:p>
        </p:txBody>
      </p:sp>
      <p:cxnSp>
        <p:nvCxnSpPr>
          <p:cNvPr id="148" name="Google Shape;148;p21"/>
          <p:cNvCxnSpPr>
            <a:stCxn id="147" idx="1"/>
          </p:cNvCxnSpPr>
          <p:nvPr/>
        </p:nvCxnSpPr>
        <p:spPr>
          <a:xfrm flipH="1">
            <a:off x="7054500" y="2135075"/>
            <a:ext cx="389700" cy="600"/>
          </a:xfrm>
          <a:prstGeom prst="curvedConnector3">
            <a:avLst>
              <a:gd fmla="val 50000" name="adj1"/>
            </a:avLst>
          </a:prstGeom>
          <a:noFill/>
          <a:ln cap="flat" cmpd="sng" w="28575">
            <a:solidFill>
              <a:schemeClr val="dk1"/>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